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15"/>
  </p:handoutMasterIdLst>
  <p:sldIdLst>
    <p:sldId id="256" r:id="rId2"/>
    <p:sldId id="257" r:id="rId3"/>
    <p:sldId id="258" r:id="rId4"/>
    <p:sldId id="284" r:id="rId5"/>
    <p:sldId id="259" r:id="rId6"/>
    <p:sldId id="260" r:id="rId7"/>
    <p:sldId id="261" r:id="rId8"/>
    <p:sldId id="262" r:id="rId9"/>
    <p:sldId id="285" r:id="rId10"/>
    <p:sldId id="279" r:id="rId11"/>
    <p:sldId id="280" r:id="rId12"/>
    <p:sldId id="281" r:id="rId13"/>
    <p:sldId id="283" r:id="rId1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54" d="100"/>
          <a:sy n="154" d="100"/>
        </p:scale>
        <p:origin x="2004" y="14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A2E3D119-58B9-4332-9648-C53845932D1B}" type="datetimeFigureOut">
              <a:rPr lang="en-GB" smtClean="0"/>
              <a:t>27/01/2023</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598A4B68-B709-43FE-8B1E-952FA1538E72}" type="slidenum">
              <a:rPr lang="en-GB" smtClean="0"/>
              <a:t>‹#›</a:t>
            </a:fld>
            <a:endParaRPr lang="en-GB"/>
          </a:p>
        </p:txBody>
      </p:sp>
    </p:spTree>
    <p:extLst>
      <p:ext uri="{BB962C8B-B14F-4D97-AF65-F5344CB8AC3E}">
        <p14:creationId xmlns:p14="http://schemas.microsoft.com/office/powerpoint/2010/main" val="14707257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4A6AF-3134-4A6D-A2A5-58057877E88F}" type="datetimeFigureOut">
              <a:rPr lang="en-GB" smtClean="0"/>
              <a:t>27/01/2023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61FA48-0880-4D76-9597-83C3FA18C22B}" type="slidenum">
              <a:rPr lang="en-GB" smtClean="0"/>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AA4A6AF-3134-4A6D-A2A5-58057877E88F}" type="datetimeFigureOut">
              <a:rPr lang="en-GB" smtClean="0"/>
              <a:t>27/01/2023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61FA48-0880-4D76-9597-83C3FA18C22B}" type="slidenum">
              <a:rPr lang="en-GB" smtClean="0"/>
              <a:t>‹#›</a:t>
            </a:fld>
            <a:endParaRPr lang="en-GB" dirty="0"/>
          </a:p>
        </p:txBody>
      </p:sp>
      <p:sp>
        <p:nvSpPr>
          <p:cNvPr id="7" name="Title 6"/>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A4A6AF-3134-4A6D-A2A5-58057877E88F}" type="datetimeFigureOut">
              <a:rPr lang="en-GB" smtClean="0"/>
              <a:t>27/01/2023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61FA48-0880-4D76-9597-83C3FA18C22B}" type="slidenum">
              <a:rPr lang="en-GB" smtClean="0"/>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4AA4A6AF-3134-4A6D-A2A5-58057877E88F}" type="datetimeFigureOut">
              <a:rPr lang="en-GB" smtClean="0"/>
              <a:t>27/01/2023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F61FA48-0880-4D76-9597-83C3FA18C22B}" type="slidenum">
              <a:rPr lang="en-GB" smtClean="0"/>
              <a:t>‹#›</a:t>
            </a:fld>
            <a:endParaRPr lang="en-GB" dirty="0"/>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AA4A6AF-3134-4A6D-A2A5-58057877E88F}" type="datetimeFigureOut">
              <a:rPr lang="en-GB" smtClean="0"/>
              <a:t>27/01/2023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0F61FA48-0880-4D76-9597-83C3FA18C22B}" type="slidenum">
              <a:rPr lang="en-GB" smtClean="0"/>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AA4A6AF-3134-4A6D-A2A5-58057877E88F}" type="datetimeFigureOut">
              <a:rPr lang="en-GB" smtClean="0"/>
              <a:t>27/01/2023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0F61FA48-0880-4D76-9597-83C3FA18C22B}" type="slidenum">
              <a:rPr lang="en-GB" smtClean="0"/>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Date Placeholder 1"/>
          <p:cNvSpPr>
            <a:spLocks noGrp="1"/>
          </p:cNvSpPr>
          <p:nvPr>
            <p:ph type="dt" sz="half" idx="10"/>
          </p:nvPr>
        </p:nvSpPr>
        <p:spPr/>
        <p:txBody>
          <a:bodyPr/>
          <a:lstStyle/>
          <a:p>
            <a:fld id="{4AA4A6AF-3134-4A6D-A2A5-58057877E88F}" type="datetimeFigureOut">
              <a:rPr lang="en-GB" smtClean="0"/>
              <a:t>27/01/2023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0F61FA48-0880-4D76-9597-83C3FA18C22B}" type="slidenum">
              <a:rPr lang="en-GB" smtClean="0"/>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p:cNvSpPr>
            <a:spLocks noGrp="1"/>
          </p:cNvSpPr>
          <p:nvPr>
            <p:ph type="dt" sz="half" idx="10"/>
          </p:nvPr>
        </p:nvSpPr>
        <p:spPr/>
        <p:txBody>
          <a:bodyPr/>
          <a:lstStyle/>
          <a:p>
            <a:fld id="{4AA4A6AF-3134-4A6D-A2A5-58057877E88F}" type="datetimeFigureOut">
              <a:rPr lang="en-GB" smtClean="0"/>
              <a:t>27/01/2023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F61FA48-0880-4D76-9597-83C3FA18C22B}" type="slidenum">
              <a:rPr lang="en-GB" smtClean="0"/>
              <a:t>‹#›</a:t>
            </a:fld>
            <a:endParaRPr lang="en-GB" dirty="0"/>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AA4A6AF-3134-4A6D-A2A5-58057877E88F}" type="datetimeFigureOut">
              <a:rPr lang="en-GB" smtClean="0"/>
              <a:t>27/01/2023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F61FA48-0880-4D76-9597-83C3FA18C22B}" type="slidenum">
              <a:rPr lang="en-GB" smtClean="0"/>
              <a:t>‹#›</a:t>
            </a:fld>
            <a:endParaRPr lang="en-GB" dirty="0"/>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AA4A6AF-3134-4A6D-A2A5-58057877E88F}" type="datetimeFigureOut">
              <a:rPr lang="en-GB" smtClean="0"/>
              <a:t>27/01/2023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61FA48-0880-4D76-9597-83C3FA18C22B}"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p:cNvSpPr>
            <a:spLocks noGrp="1"/>
          </p:cNvSpPr>
          <p:nvPr>
            <p:ph type="dt" sz="half" idx="10"/>
          </p:nvPr>
        </p:nvSpPr>
        <p:spPr/>
        <p:txBody>
          <a:bodyPr/>
          <a:lstStyle/>
          <a:p>
            <a:fld id="{4AA4A6AF-3134-4A6D-A2A5-58057877E88F}" type="datetimeFigureOut">
              <a:rPr lang="en-GB" smtClean="0"/>
              <a:t>27/01/2023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61FA48-0880-4D76-9597-83C3FA18C22B}" type="slidenum">
              <a:rPr lang="en-GB" smtClean="0"/>
              <a:t>‹#›</a:t>
            </a:fld>
            <a:endParaRPr lang="en-GB" dirty="0"/>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4AA4A6AF-3134-4A6D-A2A5-58057877E88F}" type="datetimeFigureOut">
              <a:rPr lang="en-GB" smtClean="0"/>
              <a:t>27/01/2023</a:t>
            </a:fld>
            <a:endParaRPr lang="en-GB" dirty="0"/>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dirty="0"/>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0F61FA48-0880-4D76-9597-83C3FA18C22B}" type="slidenum">
              <a:rPr lang="en-GB" smtClean="0"/>
              <a:t>‹#›</a:t>
            </a:fld>
            <a:endParaRPr lang="en-GB" dirty="0"/>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2.xml"/><Relationship Id="rId5" Type="http://schemas.openxmlformats.org/officeDocument/2006/relationships/image" Target="../media/image9.jpg"/><Relationship Id="rId4" Type="http://schemas.openxmlformats.org/officeDocument/2006/relationships/image" Target="../media/image8.jpg"/></Relationships>
</file>

<file path=ppt/slides/_rels/slide4.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3.tif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30.jpg"/><Relationship Id="rId3" Type="http://schemas.openxmlformats.org/officeDocument/2006/relationships/image" Target="../media/image25.png"/><Relationship Id="rId7" Type="http://schemas.openxmlformats.org/officeDocument/2006/relationships/image" Target="../media/image29.jp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jp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g"/><Relationship Id="rId1" Type="http://schemas.openxmlformats.org/officeDocument/2006/relationships/slideLayout" Target="../slideLayouts/slideLayout2.xml"/><Relationship Id="rId6" Type="http://schemas.openxmlformats.org/officeDocument/2006/relationships/image" Target="../media/image35.jpg"/><Relationship Id="rId5" Type="http://schemas.openxmlformats.org/officeDocument/2006/relationships/image" Target="../media/image34.jpg"/><Relationship Id="rId4" Type="http://schemas.openxmlformats.org/officeDocument/2006/relationships/image" Target="../media/image33.jpg"/></Relationships>
</file>

<file path=ppt/slides/_rels/slide12.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13.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867833" y="1988840"/>
            <a:ext cx="7408333" cy="3450696"/>
          </a:xfrm>
        </p:spPr>
        <p:txBody>
          <a:bodyPr>
            <a:normAutofit/>
          </a:bodyPr>
          <a:lstStyle/>
          <a:p>
            <a:pPr marL="0" indent="0" algn="ctr">
              <a:buNone/>
            </a:pPr>
            <a:r>
              <a:rPr lang="en-GB" dirty="0"/>
              <a:t>Good morning everybody. Welcome to our assembly.</a:t>
            </a:r>
          </a:p>
          <a:p>
            <a:pPr marL="0" indent="0" algn="ctr">
              <a:buNone/>
            </a:pPr>
            <a:endParaRPr lang="en-GB" dirty="0"/>
          </a:p>
          <a:p>
            <a:pPr marL="0" indent="0" algn="ctr">
              <a:buNone/>
            </a:pPr>
            <a:endParaRPr lang="en-GB" dirty="0"/>
          </a:p>
          <a:p>
            <a:pPr marL="0" indent="0" algn="ctr">
              <a:buNone/>
            </a:pPr>
            <a:endParaRPr lang="en-GB" dirty="0"/>
          </a:p>
          <a:p>
            <a:pPr marL="0" indent="0" algn="ctr">
              <a:buNone/>
            </a:pPr>
            <a:endParaRPr lang="en-GB" dirty="0"/>
          </a:p>
          <a:p>
            <a:pPr marL="0" indent="0" algn="ctr">
              <a:buNone/>
            </a:pPr>
            <a:endParaRPr lang="en-GB" dirty="0"/>
          </a:p>
          <a:p>
            <a:pPr marL="0" indent="0" algn="ctr">
              <a:buNone/>
            </a:pPr>
            <a:r>
              <a:rPr lang="en-GB" dirty="0"/>
              <a:t>Happy Valentine’s Day</a:t>
            </a:r>
          </a:p>
        </p:txBody>
      </p:sp>
      <p:sp>
        <p:nvSpPr>
          <p:cNvPr id="4" name="Title 3"/>
          <p:cNvSpPr>
            <a:spLocks noGrp="1"/>
          </p:cNvSpPr>
          <p:nvPr>
            <p:ph type="title"/>
          </p:nvPr>
        </p:nvSpPr>
        <p:spPr/>
        <p:txBody>
          <a:bodyPr/>
          <a:lstStyle/>
          <a:p>
            <a:r>
              <a:rPr lang="en-GB" dirty="0"/>
              <a:t>St Valentine’s Assembly</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31231" y="2564904"/>
            <a:ext cx="1681535" cy="1797770"/>
          </a:xfrm>
          <a:prstGeom prst="rect">
            <a:avLst/>
          </a:prstGeom>
        </p:spPr>
      </p:pic>
    </p:spTree>
    <p:extLst>
      <p:ext uri="{BB962C8B-B14F-4D97-AF65-F5344CB8AC3E}">
        <p14:creationId xmlns:p14="http://schemas.microsoft.com/office/powerpoint/2010/main" val="17783942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07976" y="476672"/>
            <a:ext cx="1512168" cy="1512168"/>
          </a:xfrm>
        </p:spPr>
      </p:pic>
      <p:sp>
        <p:nvSpPr>
          <p:cNvPr id="3" name="Title 2"/>
          <p:cNvSpPr>
            <a:spLocks noGrp="1"/>
          </p:cNvSpPr>
          <p:nvPr>
            <p:ph type="title"/>
          </p:nvPr>
        </p:nvSpPr>
        <p:spPr/>
        <p:txBody>
          <a:bodyPr/>
          <a:lstStyle/>
          <a:p>
            <a:r>
              <a:rPr lang="en-GB" dirty="0"/>
              <a:t>Corinthians 13</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1825" y="550993"/>
            <a:ext cx="2087075" cy="1291633"/>
          </a:xfrm>
          <a:prstGeom prst="rect">
            <a:avLst/>
          </a:prstGeom>
        </p:spPr>
      </p:pic>
      <p:sp>
        <p:nvSpPr>
          <p:cNvPr id="7" name="TextBox 6"/>
          <p:cNvSpPr txBox="1"/>
          <p:nvPr/>
        </p:nvSpPr>
        <p:spPr>
          <a:xfrm>
            <a:off x="539552" y="2852936"/>
            <a:ext cx="8151018" cy="3139321"/>
          </a:xfrm>
          <a:prstGeom prst="rect">
            <a:avLst/>
          </a:prstGeom>
          <a:noFill/>
        </p:spPr>
        <p:txBody>
          <a:bodyPr wrap="square" rtlCol="0">
            <a:spAutoFit/>
          </a:bodyPr>
          <a:lstStyle/>
          <a:p>
            <a:r>
              <a:rPr lang="en-GB" dirty="0"/>
              <a:t>Love is patient and kind.</a:t>
            </a:r>
          </a:p>
          <a:p>
            <a:r>
              <a:rPr lang="en-GB" dirty="0"/>
              <a:t>Love is not jealous or conceited or proud.</a:t>
            </a:r>
          </a:p>
          <a:p>
            <a:r>
              <a:rPr lang="en-GB" dirty="0"/>
              <a:t>Love is not rude or selfish or bad tempered.</a:t>
            </a:r>
          </a:p>
          <a:p>
            <a:r>
              <a:rPr lang="en-GB" dirty="0"/>
              <a:t>Love doesn’t get angry easily and it doesn’t bear grudges.</a:t>
            </a:r>
          </a:p>
          <a:p>
            <a:r>
              <a:rPr lang="en-GB" dirty="0"/>
              <a:t>Love is generous and kind and forgiving.</a:t>
            </a:r>
          </a:p>
          <a:p>
            <a:r>
              <a:rPr lang="en-GB" dirty="0"/>
              <a:t>Love is only happy with the truth.</a:t>
            </a:r>
          </a:p>
          <a:p>
            <a:r>
              <a:rPr lang="en-GB" dirty="0"/>
              <a:t>Love always protects, always hopes and keeps on trying.</a:t>
            </a:r>
          </a:p>
          <a:p>
            <a:r>
              <a:rPr lang="en-GB" dirty="0"/>
              <a:t>Love never fails.</a:t>
            </a:r>
          </a:p>
          <a:p>
            <a:r>
              <a:rPr lang="en-GB" dirty="0"/>
              <a:t>But now remains</a:t>
            </a:r>
          </a:p>
          <a:p>
            <a:r>
              <a:rPr lang="en-GB" dirty="0"/>
              <a:t>Faith, hope and love</a:t>
            </a:r>
          </a:p>
          <a:p>
            <a:r>
              <a:rPr lang="en-GB" dirty="0"/>
              <a:t>But the greatest of these is love.</a:t>
            </a: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88224" y="3717032"/>
            <a:ext cx="1764224" cy="1264915"/>
          </a:xfrm>
          <a:prstGeom prst="rect">
            <a:avLst/>
          </a:prstGeom>
        </p:spPr>
      </p:pic>
    </p:spTree>
    <p:extLst>
      <p:ext uri="{BB962C8B-B14F-4D97-AF65-F5344CB8AC3E}">
        <p14:creationId xmlns:p14="http://schemas.microsoft.com/office/powerpoint/2010/main" val="24254048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lgn="ctr">
              <a:buNone/>
            </a:pPr>
            <a:r>
              <a:rPr lang="en-GB" dirty="0"/>
              <a:t>So why do we go to all this fuss over Valentine’s day? Why do people spend lots of money on gifts and cards for one another?</a:t>
            </a:r>
          </a:p>
          <a:p>
            <a:pPr marL="0" indent="0" algn="ctr">
              <a:buNone/>
            </a:pPr>
            <a:r>
              <a:rPr lang="en-US" dirty="0"/>
              <a:t>D</a:t>
            </a:r>
            <a:r>
              <a:rPr lang="en-GB" dirty="0"/>
              <a:t>id you know that Valentine’s Day cards are the 2</a:t>
            </a:r>
            <a:r>
              <a:rPr lang="en-GB" baseline="30000" dirty="0"/>
              <a:t>nd</a:t>
            </a:r>
            <a:r>
              <a:rPr lang="en-GB" dirty="0"/>
              <a:t> largest selling card , behind Christmas. In the UK over 25 million cards are sold.</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404664"/>
            <a:ext cx="1190625" cy="9620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8397" y="5085184"/>
            <a:ext cx="1787206" cy="1184995"/>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08304" y="476672"/>
            <a:ext cx="1071562" cy="1071562"/>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47864" y="449153"/>
            <a:ext cx="2160240" cy="1272470"/>
          </a:xfrm>
          <a:prstGeom prst="rect">
            <a:avLst/>
          </a:prstGeom>
        </p:spPr>
      </p:pic>
    </p:spTree>
    <p:extLst>
      <p:ext uri="{BB962C8B-B14F-4D97-AF65-F5344CB8AC3E}">
        <p14:creationId xmlns:p14="http://schemas.microsoft.com/office/powerpoint/2010/main" val="14466602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A97A6BB-4A32-4D53-8395-69274C232003}"/>
              </a:ext>
            </a:extLst>
          </p:cNvPr>
          <p:cNvSpPr>
            <a:spLocks noGrp="1"/>
          </p:cNvSpPr>
          <p:nvPr>
            <p:ph idx="1"/>
          </p:nvPr>
        </p:nvSpPr>
        <p:spPr>
          <a:xfrm>
            <a:off x="872067" y="476672"/>
            <a:ext cx="7408333" cy="5649491"/>
          </a:xfrm>
        </p:spPr>
        <p:txBody>
          <a:bodyPr/>
          <a:lstStyle/>
          <a:p>
            <a:pPr marL="0" indent="0">
              <a:buNone/>
            </a:pPr>
            <a:r>
              <a:rPr lang="en-US" dirty="0"/>
              <a:t>Every February, across the country, chocolate, flowers and gifts are exchanged between loved ones, all in the name of St Valentine.</a:t>
            </a:r>
          </a:p>
          <a:p>
            <a:pPr marL="0" indent="0">
              <a:buNone/>
            </a:pPr>
            <a:endParaRPr lang="en-US" dirty="0"/>
          </a:p>
          <a:p>
            <a:pPr marL="0" indent="0">
              <a:buNone/>
            </a:pPr>
            <a:r>
              <a:rPr lang="en-US" dirty="0"/>
              <a:t>But who is this mysterious saint and why do we celebrate this saint day? The history of Valentine’s Day – and its patron saint – is shrouded in mystery. But we do know that February has long been a month of romance. </a:t>
            </a:r>
          </a:p>
          <a:p>
            <a:pPr marL="0" indent="0">
              <a:buNone/>
            </a:pPr>
            <a:endParaRPr lang="en-US" dirty="0"/>
          </a:p>
          <a:p>
            <a:pPr marL="0" indent="0">
              <a:buNone/>
            </a:pPr>
            <a:r>
              <a:rPr lang="en-US" dirty="0"/>
              <a:t>St Valentine’s day, as we know it today, contains parts of both Christian and Roman tradition. So who was Saint Valentine and how did he become associated with this ancient rite?  </a:t>
            </a:r>
            <a:endParaRPr lang="en-GB" dirty="0"/>
          </a:p>
        </p:txBody>
      </p:sp>
      <p:pic>
        <p:nvPicPr>
          <p:cNvPr id="5" name="Picture 4">
            <a:extLst>
              <a:ext uri="{FF2B5EF4-FFF2-40B4-BE49-F238E27FC236}">
                <a16:creationId xmlns:a16="http://schemas.microsoft.com/office/drawing/2014/main" id="{A70A239D-DF58-4ACF-B5D0-5E6D32B9492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92280" y="4725144"/>
            <a:ext cx="1971741" cy="1971741"/>
          </a:xfrm>
          <a:prstGeom prst="rect">
            <a:avLst/>
          </a:prstGeom>
        </p:spPr>
      </p:pic>
    </p:spTree>
    <p:extLst>
      <p:ext uri="{BB962C8B-B14F-4D97-AF65-F5344CB8AC3E}">
        <p14:creationId xmlns:p14="http://schemas.microsoft.com/office/powerpoint/2010/main" val="3012421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1812641"/>
            <a:ext cx="7408333" cy="3450696"/>
          </a:xfrm>
        </p:spPr>
        <p:txBody>
          <a:bodyPr>
            <a:normAutofit/>
          </a:bodyPr>
          <a:lstStyle/>
          <a:p>
            <a:pPr marL="0" indent="0">
              <a:buNone/>
            </a:pPr>
            <a:r>
              <a:rPr lang="en-GB" dirty="0"/>
              <a:t>Well, let’s go back to when it all started, hundreds of years ago in Rome, when Claudius 2</a:t>
            </a:r>
            <a:r>
              <a:rPr lang="en-GB" baseline="30000" dirty="0"/>
              <a:t>nd</a:t>
            </a:r>
            <a:r>
              <a:rPr lang="en-GB" dirty="0"/>
              <a:t> was the Emperor of the Roman Empire.</a:t>
            </a:r>
          </a:p>
          <a:p>
            <a:pPr marL="0" indent="0">
              <a:buNone/>
            </a:pPr>
            <a:r>
              <a:rPr lang="en-GB" dirty="0"/>
              <a:t>He liked going to war against other empires so he needed a really big army. Trouble was, all the young, strong men were too busy falling in love and getting married rather than wanting to go and fight for the Roman Army!</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332656"/>
            <a:ext cx="1282824" cy="1288551"/>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075" y="5263337"/>
            <a:ext cx="3552825" cy="1285875"/>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6943" y="332656"/>
            <a:ext cx="1895277" cy="1245272"/>
          </a:xfrm>
          <a:prstGeom prst="rect">
            <a:avLst/>
          </a:prstGeom>
        </p:spPr>
      </p:pic>
      <p:pic>
        <p:nvPicPr>
          <p:cNvPr id="9" name="Picture 8">
            <a:extLst>
              <a:ext uri="{FF2B5EF4-FFF2-40B4-BE49-F238E27FC236}">
                <a16:creationId xmlns:a16="http://schemas.microsoft.com/office/drawing/2014/main" id="{FEE01216-0C2B-4100-8A8B-CE0F8D7B44A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76256" y="3698035"/>
            <a:ext cx="2204810" cy="2919595"/>
          </a:xfrm>
          <a:prstGeom prst="rect">
            <a:avLst/>
          </a:prstGeom>
        </p:spPr>
      </p:pic>
      <p:pic>
        <p:nvPicPr>
          <p:cNvPr id="11" name="Picture 10">
            <a:extLst>
              <a:ext uri="{FF2B5EF4-FFF2-40B4-BE49-F238E27FC236}">
                <a16:creationId xmlns:a16="http://schemas.microsoft.com/office/drawing/2014/main" id="{39F7B7AB-8BB5-4AA8-9387-01430A2D4DA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36296" y="-3442"/>
            <a:ext cx="1689296" cy="1885394"/>
          </a:xfrm>
          <a:prstGeom prst="rect">
            <a:avLst/>
          </a:prstGeom>
        </p:spPr>
      </p:pic>
    </p:spTree>
    <p:extLst>
      <p:ext uri="{BB962C8B-B14F-4D97-AF65-F5344CB8AC3E}">
        <p14:creationId xmlns:p14="http://schemas.microsoft.com/office/powerpoint/2010/main" val="32925145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15954" y="3492839"/>
            <a:ext cx="7408333" cy="2913773"/>
          </a:xfrm>
        </p:spPr>
        <p:txBody>
          <a:bodyPr/>
          <a:lstStyle/>
          <a:p>
            <a:pPr marL="0" indent="0">
              <a:buNone/>
            </a:pPr>
            <a:r>
              <a:rPr lang="en-GB" dirty="0"/>
              <a:t>That is when Claudius realised that he had to do something about all this “love” business. </a:t>
            </a:r>
          </a:p>
          <a:p>
            <a:pPr marL="0" indent="0">
              <a:buNone/>
            </a:pPr>
            <a:r>
              <a:rPr lang="en-GB" dirty="0"/>
              <a:t>Claudius, being the ruler of the country, could do anything he wanted, so he decided to ban people from getting married so that the young men would want to fight in the army.</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9592" y="627584"/>
            <a:ext cx="2376264" cy="2376264"/>
          </a:xfrm>
          <a:prstGeom prst="rect">
            <a:avLst/>
          </a:prstGeom>
        </p:spPr>
      </p:pic>
      <p:pic>
        <p:nvPicPr>
          <p:cNvPr id="6" name="Picture 5">
            <a:extLst>
              <a:ext uri="{FF2B5EF4-FFF2-40B4-BE49-F238E27FC236}">
                <a16:creationId xmlns:a16="http://schemas.microsoft.com/office/drawing/2014/main" id="{F34F47A8-EE6F-4D0A-BB1D-2192997502A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34791" y="-104628"/>
            <a:ext cx="3166100" cy="3533628"/>
          </a:xfrm>
          <a:prstGeom prst="rect">
            <a:avLst/>
          </a:prstGeom>
        </p:spPr>
      </p:pic>
    </p:spTree>
    <p:extLst>
      <p:ext uri="{BB962C8B-B14F-4D97-AF65-F5344CB8AC3E}">
        <p14:creationId xmlns:p14="http://schemas.microsoft.com/office/powerpoint/2010/main" val="11410158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31447" y="964692"/>
            <a:ext cx="7408333" cy="3096344"/>
          </a:xfrm>
        </p:spPr>
        <p:txBody>
          <a:bodyPr/>
          <a:lstStyle/>
          <a:p>
            <a:pPr marL="0" indent="0">
              <a:buNone/>
            </a:pPr>
            <a:r>
              <a:rPr lang="en-GB" dirty="0"/>
              <a:t>St Valentine was a Catholic priest in Rome. He enjoyed working in his community and was a kind, loving, friendly person who loved to marry young couples and give them God’s blessing. He was horrified when Claudius banned people from marrying and so he carried out secret marriage ceremonies for lots of couples who wished to marry.</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80312" y="3933056"/>
            <a:ext cx="1685925" cy="271462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485" y="4396884"/>
            <a:ext cx="1685924" cy="2250797"/>
          </a:xfrm>
          <a:prstGeom prst="rect">
            <a:avLst/>
          </a:prstGeom>
        </p:spPr>
      </p:pic>
      <p:pic>
        <p:nvPicPr>
          <p:cNvPr id="8" name="Picture 7">
            <a:extLst>
              <a:ext uri="{FF2B5EF4-FFF2-40B4-BE49-F238E27FC236}">
                <a16:creationId xmlns:a16="http://schemas.microsoft.com/office/drawing/2014/main" id="{2BC6144B-DD84-46DC-8FDD-69545E889E0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71800" y="3715297"/>
            <a:ext cx="3168352" cy="2824880"/>
          </a:xfrm>
          <a:prstGeom prst="rect">
            <a:avLst/>
          </a:prstGeom>
        </p:spPr>
      </p:pic>
    </p:spTree>
    <p:extLst>
      <p:ext uri="{BB962C8B-B14F-4D97-AF65-F5344CB8AC3E}">
        <p14:creationId xmlns:p14="http://schemas.microsoft.com/office/powerpoint/2010/main" val="2964934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03837" y="1916832"/>
            <a:ext cx="7408333" cy="3450696"/>
          </a:xfrm>
        </p:spPr>
        <p:txBody>
          <a:bodyPr/>
          <a:lstStyle/>
          <a:p>
            <a:pPr marL="0" indent="0">
              <a:buNone/>
            </a:pPr>
            <a:r>
              <a:rPr lang="en-GB" dirty="0"/>
              <a:t>Unfortunately, despite being very careful, Valentine was caught and sent to prison. Claudius the Emperor ordered for him to be beheaded and he was killed on February 14</a:t>
            </a:r>
            <a:r>
              <a:rPr lang="en-GB" baseline="30000" dirty="0"/>
              <a:t>th</a:t>
            </a:r>
            <a:r>
              <a:rPr lang="en-GB" dirty="0"/>
              <a:t>. This is why we celebrate St. Valentine’s day to remember how loving and caring he was.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9832" y="4581128"/>
            <a:ext cx="3096344" cy="2200034"/>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63888" y="332656"/>
            <a:ext cx="1809552" cy="1355417"/>
          </a:xfrm>
          <a:prstGeom prst="rect">
            <a:avLst/>
          </a:prstGeom>
        </p:spPr>
      </p:pic>
    </p:spTree>
    <p:extLst>
      <p:ext uri="{BB962C8B-B14F-4D97-AF65-F5344CB8AC3E}">
        <p14:creationId xmlns:p14="http://schemas.microsoft.com/office/powerpoint/2010/main" val="3643375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21FF948-FB4D-4922-ADF9-971CAFFE4F82}"/>
              </a:ext>
            </a:extLst>
          </p:cNvPr>
          <p:cNvSpPr>
            <a:spLocks noGrp="1"/>
          </p:cNvSpPr>
          <p:nvPr>
            <p:ph idx="1"/>
          </p:nvPr>
        </p:nvSpPr>
        <p:spPr>
          <a:xfrm>
            <a:off x="872067" y="692696"/>
            <a:ext cx="7408333" cy="5433467"/>
          </a:xfrm>
        </p:spPr>
        <p:txBody>
          <a:bodyPr/>
          <a:lstStyle/>
          <a:p>
            <a:r>
              <a:rPr lang="en-US" dirty="0"/>
              <a:t>According to one legend, Valentine actually sent the first “valentine” greeting himself. While in prison, it is believed that Valentine fell in love with a young girl, who may have been the jailor’s daughter, who visited him. Before his death it is said that he wrote her a letter, which he signed “From your Valentine,” an expression that is still in use today. </a:t>
            </a:r>
          </a:p>
          <a:p>
            <a:endParaRPr lang="en-US" dirty="0"/>
          </a:p>
          <a:p>
            <a:r>
              <a:rPr lang="en-US" dirty="0"/>
              <a:t>It is no surprise that by the Middle Ages, Valentine was one of the most popular saints in England and France. </a:t>
            </a:r>
            <a:endParaRPr lang="en-GB" dirty="0"/>
          </a:p>
        </p:txBody>
      </p:sp>
      <p:pic>
        <p:nvPicPr>
          <p:cNvPr id="7" name="Picture 6">
            <a:extLst>
              <a:ext uri="{FF2B5EF4-FFF2-40B4-BE49-F238E27FC236}">
                <a16:creationId xmlns:a16="http://schemas.microsoft.com/office/drawing/2014/main" id="{269E7891-80F1-4A5D-A9C0-E5315E8B21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6216" y="4221088"/>
            <a:ext cx="2337709" cy="2337709"/>
          </a:xfrm>
          <a:prstGeom prst="rect">
            <a:avLst/>
          </a:prstGeom>
        </p:spPr>
      </p:pic>
    </p:spTree>
    <p:extLst>
      <p:ext uri="{BB962C8B-B14F-4D97-AF65-F5344CB8AC3E}">
        <p14:creationId xmlns:p14="http://schemas.microsoft.com/office/powerpoint/2010/main" val="24214643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484784"/>
            <a:ext cx="8020413" cy="3329335"/>
          </a:xfrm>
        </p:spPr>
        <p:txBody>
          <a:bodyPr>
            <a:normAutofit/>
          </a:bodyPr>
          <a:lstStyle/>
          <a:p>
            <a:pPr marL="0" indent="0">
              <a:buNone/>
            </a:pPr>
            <a:r>
              <a:rPr lang="en-US" sz="2200" dirty="0"/>
              <a:t>In Great Britain, Valentine’s Day began to be popularly celebrated around the 17</a:t>
            </a:r>
            <a:r>
              <a:rPr lang="en-US" sz="2200" baseline="30000" dirty="0"/>
              <a:t>th</a:t>
            </a:r>
            <a:r>
              <a:rPr lang="en-US" sz="2200" dirty="0"/>
              <a:t> century. By the middle of the 18</a:t>
            </a:r>
            <a:r>
              <a:rPr lang="en-US" sz="2200" baseline="30000" dirty="0"/>
              <a:t>th</a:t>
            </a:r>
            <a:r>
              <a:rPr lang="en-US" sz="2200" dirty="0"/>
              <a:t> century, it was common for friends and people in love in all social classes to exchange small tokens of affection or handwritten notes. By the end of the century, printed cards began to replace written letters due to improvements in printing technology. Ready-made cards were an easy way for people to express their emotions. In the 1840s the first commercial Valentine’s cards were produced.</a:t>
            </a:r>
            <a:endParaRPr lang="en-GB" sz="2200" dirty="0"/>
          </a:p>
        </p:txBody>
      </p:sp>
      <p:sp>
        <p:nvSpPr>
          <p:cNvPr id="3" name="Title 2"/>
          <p:cNvSpPr>
            <a:spLocks noGrp="1"/>
          </p:cNvSpPr>
          <p:nvPr>
            <p:ph type="title"/>
          </p:nvPr>
        </p:nvSpPr>
        <p:spPr>
          <a:xfrm>
            <a:off x="457200" y="338328"/>
            <a:ext cx="8291264" cy="1002440"/>
          </a:xfrm>
        </p:spPr>
        <p:txBody>
          <a:bodyPr/>
          <a:lstStyle/>
          <a:p>
            <a:r>
              <a:rPr lang="en-GB" dirty="0">
                <a:solidFill>
                  <a:srgbClr val="FF0000"/>
                </a:solidFill>
              </a:rPr>
              <a:t>Traditions</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5536" y="404665"/>
            <a:ext cx="1063590" cy="793602"/>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06883" y="355571"/>
            <a:ext cx="1189828" cy="864096"/>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87824" y="4931246"/>
            <a:ext cx="1719635" cy="1719635"/>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9512" y="4900414"/>
            <a:ext cx="2552700" cy="1790700"/>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24625" y="4907806"/>
            <a:ext cx="2619375" cy="1743075"/>
          </a:xfrm>
          <a:prstGeom prst="rect">
            <a:avLst/>
          </a:prstGeom>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17190" y="4931246"/>
            <a:ext cx="1610890" cy="1661914"/>
          </a:xfrm>
          <a:prstGeom prst="rect">
            <a:avLst/>
          </a:prstGeom>
        </p:spPr>
      </p:pic>
      <p:pic>
        <p:nvPicPr>
          <p:cNvPr id="11" name="Picture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10680" y="3339649"/>
            <a:ext cx="863348" cy="1436993"/>
          </a:xfrm>
          <a:prstGeom prst="rect">
            <a:avLst/>
          </a:prstGeom>
        </p:spPr>
      </p:pic>
    </p:spTree>
    <p:extLst>
      <p:ext uri="{BB962C8B-B14F-4D97-AF65-F5344CB8AC3E}">
        <p14:creationId xmlns:p14="http://schemas.microsoft.com/office/powerpoint/2010/main" val="12107498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38327"/>
            <a:ext cx="8229600" cy="4066679"/>
          </a:xfrm>
        </p:spPr>
        <p:txBody>
          <a:bodyPr>
            <a:normAutofit/>
          </a:bodyPr>
          <a:lstStyle/>
          <a:p>
            <a:br>
              <a:rPr lang="en-GB" dirty="0">
                <a:solidFill>
                  <a:srgbClr val="FF0000"/>
                </a:solidFill>
              </a:rPr>
            </a:br>
            <a:br>
              <a:rPr lang="en-GB" dirty="0">
                <a:solidFill>
                  <a:srgbClr val="FF0000"/>
                </a:solidFill>
              </a:rPr>
            </a:br>
            <a:br>
              <a:rPr lang="en-GB" dirty="0">
                <a:solidFill>
                  <a:srgbClr val="FF0000"/>
                </a:solidFill>
              </a:rPr>
            </a:br>
            <a:endParaRPr lang="en-GB" sz="4000" dirty="0">
              <a:solidFill>
                <a:schemeClr val="tx1"/>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90471" y="327930"/>
            <a:ext cx="918468" cy="107301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512" y="3570465"/>
            <a:ext cx="1508185" cy="1656184"/>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0815" y="764704"/>
            <a:ext cx="1042702" cy="1290473"/>
          </a:xfrm>
          <a:prstGeom prst="rect">
            <a:avLst/>
          </a:prstGeom>
        </p:spPr>
      </p:pic>
      <p:sp>
        <p:nvSpPr>
          <p:cNvPr id="8" name="Rectangle 7">
            <a:extLst>
              <a:ext uri="{FF2B5EF4-FFF2-40B4-BE49-F238E27FC236}">
                <a16:creationId xmlns:a16="http://schemas.microsoft.com/office/drawing/2014/main" id="{93E7EAB0-5138-43BE-89D7-319C4598A2CC}"/>
              </a:ext>
            </a:extLst>
          </p:cNvPr>
          <p:cNvSpPr/>
          <p:nvPr/>
        </p:nvSpPr>
        <p:spPr>
          <a:xfrm>
            <a:off x="1475656" y="869888"/>
            <a:ext cx="6552728" cy="2677656"/>
          </a:xfrm>
          <a:prstGeom prst="rect">
            <a:avLst/>
          </a:prstGeom>
        </p:spPr>
        <p:txBody>
          <a:bodyPr wrap="square">
            <a:spAutoFit/>
          </a:bodyPr>
          <a:lstStyle/>
          <a:p>
            <a:pPr>
              <a:defRPr/>
            </a:pPr>
            <a:r>
              <a:rPr lang="en-GB" sz="2400" dirty="0">
                <a:solidFill>
                  <a:srgbClr val="131312"/>
                </a:solidFill>
                <a:latin typeface="Twinkl" pitchFamily="2" charset="77"/>
              </a:rPr>
              <a:t>Valentine’s Day is celebrated all over the world. Different countries have different traditions but all of them are rooted in showing and sharing love with friends, families and partners. In the UK, people show they care by sending cards and gifts. Some people take their loved ones out for special treats like meals or to the cinema.</a:t>
            </a:r>
          </a:p>
        </p:txBody>
      </p:sp>
      <p:pic>
        <p:nvPicPr>
          <p:cNvPr id="10" name="Picture 9">
            <a:extLst>
              <a:ext uri="{FF2B5EF4-FFF2-40B4-BE49-F238E27FC236}">
                <a16:creationId xmlns:a16="http://schemas.microsoft.com/office/drawing/2014/main" id="{487473ED-4135-4356-98C0-EF9767FEF02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12645" y="4458242"/>
            <a:ext cx="2808312" cy="2076645"/>
          </a:xfrm>
          <a:prstGeom prst="rect">
            <a:avLst/>
          </a:prstGeom>
        </p:spPr>
      </p:pic>
      <p:pic>
        <p:nvPicPr>
          <p:cNvPr id="12" name="Picture 11">
            <a:extLst>
              <a:ext uri="{FF2B5EF4-FFF2-40B4-BE49-F238E27FC236}">
                <a16:creationId xmlns:a16="http://schemas.microsoft.com/office/drawing/2014/main" id="{6325DE45-D80A-4E7A-9CC5-9E7261DA5E3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32040" y="4458242"/>
            <a:ext cx="3240360" cy="2129045"/>
          </a:xfrm>
          <a:prstGeom prst="rect">
            <a:avLst/>
          </a:prstGeom>
        </p:spPr>
      </p:pic>
    </p:spTree>
    <p:extLst>
      <p:ext uri="{BB962C8B-B14F-4D97-AF65-F5344CB8AC3E}">
        <p14:creationId xmlns:p14="http://schemas.microsoft.com/office/powerpoint/2010/main" val="7069767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596336" y="404664"/>
            <a:ext cx="1214780" cy="1128886"/>
          </a:xfrm>
        </p:spPr>
      </p:pic>
      <p:sp>
        <p:nvSpPr>
          <p:cNvPr id="3" name="Title 2"/>
          <p:cNvSpPr>
            <a:spLocks noGrp="1"/>
          </p:cNvSpPr>
          <p:nvPr>
            <p:ph type="title"/>
          </p:nvPr>
        </p:nvSpPr>
        <p:spPr/>
        <p:txBody>
          <a:bodyPr>
            <a:normAutofit fontScale="90000"/>
          </a:bodyPr>
          <a:lstStyle/>
          <a:p>
            <a:br>
              <a:rPr lang="en-GB" dirty="0">
                <a:solidFill>
                  <a:srgbClr val="FF0000"/>
                </a:solidFill>
              </a:rPr>
            </a:br>
            <a:r>
              <a:rPr lang="en-GB" dirty="0">
                <a:solidFill>
                  <a:srgbClr val="FF0000"/>
                </a:solidFill>
              </a:rPr>
              <a:t>Let us pray.</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476672"/>
            <a:ext cx="1628135" cy="967929"/>
          </a:xfrm>
          <a:prstGeom prst="rect">
            <a:avLst/>
          </a:prstGeom>
        </p:spPr>
      </p:pic>
      <p:sp>
        <p:nvSpPr>
          <p:cNvPr id="6" name="TextBox 5"/>
          <p:cNvSpPr txBox="1"/>
          <p:nvPr/>
        </p:nvSpPr>
        <p:spPr>
          <a:xfrm>
            <a:off x="704955" y="2996952"/>
            <a:ext cx="8136904" cy="1754326"/>
          </a:xfrm>
          <a:prstGeom prst="rect">
            <a:avLst/>
          </a:prstGeom>
          <a:noFill/>
        </p:spPr>
        <p:txBody>
          <a:bodyPr wrap="square" rtlCol="0">
            <a:spAutoFit/>
          </a:bodyPr>
          <a:lstStyle/>
          <a:p>
            <a:endParaRPr lang="en-GB" dirty="0"/>
          </a:p>
          <a:p>
            <a:endParaRPr lang="en-GB" dirty="0"/>
          </a:p>
          <a:p>
            <a:r>
              <a:rPr lang="en-GB" dirty="0"/>
              <a:t>Dear God, we thank you that we are surrounded by so many people who love and care for us, who treat us kindly and show us respect. Let us remember that you love and care for us just as much, no matter what, and that we can show our love for you by being kind, helpful and caring to everyone. Amen.</a:t>
            </a:r>
          </a:p>
        </p:txBody>
      </p:sp>
      <p:sp>
        <p:nvSpPr>
          <p:cNvPr id="7" name="TextBox 6"/>
          <p:cNvSpPr txBox="1"/>
          <p:nvPr/>
        </p:nvSpPr>
        <p:spPr>
          <a:xfrm>
            <a:off x="683568" y="5013176"/>
            <a:ext cx="8064896" cy="584775"/>
          </a:xfrm>
          <a:prstGeom prst="rect">
            <a:avLst/>
          </a:prstGeom>
          <a:noFill/>
        </p:spPr>
        <p:txBody>
          <a:bodyPr wrap="square" rtlCol="0">
            <a:spAutoFit/>
          </a:bodyPr>
          <a:lstStyle/>
          <a:p>
            <a:pPr algn="ctr"/>
            <a:r>
              <a:rPr lang="en-US" sz="3200" b="1" dirty="0"/>
              <a:t>The Choir Will Now Sing A Thousand  Years</a:t>
            </a:r>
            <a:endParaRPr lang="en-GB" sz="3200" b="1" dirty="0"/>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19870" y="2139926"/>
            <a:ext cx="2009775" cy="1390650"/>
          </a:xfrm>
          <a:prstGeom prst="rect">
            <a:avLst/>
          </a:prstGeom>
        </p:spPr>
      </p:pic>
      <p:sp>
        <p:nvSpPr>
          <p:cNvPr id="9" name="TextBox 8"/>
          <p:cNvSpPr txBox="1"/>
          <p:nvPr/>
        </p:nvSpPr>
        <p:spPr>
          <a:xfrm>
            <a:off x="611560" y="6309320"/>
            <a:ext cx="7488832" cy="369332"/>
          </a:xfrm>
          <a:prstGeom prst="rect">
            <a:avLst/>
          </a:prstGeom>
          <a:noFill/>
        </p:spPr>
        <p:txBody>
          <a:bodyPr wrap="square" rtlCol="0">
            <a:spAutoFit/>
          </a:bodyPr>
          <a:lstStyle/>
          <a:p>
            <a:pPr algn="ctr"/>
            <a:r>
              <a:rPr lang="en-GB" dirty="0"/>
              <a:t>Thank you for listening to our assembly.</a:t>
            </a:r>
          </a:p>
        </p:txBody>
      </p:sp>
    </p:spTree>
    <p:extLst>
      <p:ext uri="{BB962C8B-B14F-4D97-AF65-F5344CB8AC3E}">
        <p14:creationId xmlns:p14="http://schemas.microsoft.com/office/powerpoint/2010/main" val="2996020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71800" y="2204864"/>
            <a:ext cx="3451225" cy="3451225"/>
          </a:xfrm>
        </p:spPr>
      </p:pic>
      <p:sp>
        <p:nvSpPr>
          <p:cNvPr id="3" name="Title 2"/>
          <p:cNvSpPr>
            <a:spLocks noGrp="1"/>
          </p:cNvSpPr>
          <p:nvPr>
            <p:ph type="title"/>
          </p:nvPr>
        </p:nvSpPr>
        <p:spPr/>
        <p:txBody>
          <a:bodyPr/>
          <a:lstStyle/>
          <a:p>
            <a:r>
              <a:rPr lang="en-GB" dirty="0"/>
              <a:t>Presentation of Valentine Gifts</a:t>
            </a:r>
          </a:p>
        </p:txBody>
      </p:sp>
    </p:spTree>
    <p:extLst>
      <p:ext uri="{BB962C8B-B14F-4D97-AF65-F5344CB8AC3E}">
        <p14:creationId xmlns:p14="http://schemas.microsoft.com/office/powerpoint/2010/main" val="28094358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4859</TotalTime>
  <Words>856</Words>
  <Application>Microsoft Office PowerPoint</Application>
  <PresentationFormat>On-screen Show (4:3)</PresentationFormat>
  <Paragraphs>47</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Calibri</vt:lpstr>
      <vt:lpstr>Candara</vt:lpstr>
      <vt:lpstr>Symbol</vt:lpstr>
      <vt:lpstr>Twinkl</vt:lpstr>
      <vt:lpstr>Waveform</vt:lpstr>
      <vt:lpstr>St Valentine’s Assembly</vt:lpstr>
      <vt:lpstr>Corinthians 13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Traditions</vt:lpstr>
      <vt:lpstr>   </vt:lpstr>
      <vt:lpstr> Let us pray.</vt:lpstr>
      <vt:lpstr>Presentation of Valentine Gifts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Valentine’s Assembly</dc:title>
  <dc:creator>Gail E. Branch</dc:creator>
  <cp:lastModifiedBy>G Branch</cp:lastModifiedBy>
  <cp:revision>37</cp:revision>
  <cp:lastPrinted>2023-01-30T14:13:00Z</cp:lastPrinted>
  <dcterms:created xsi:type="dcterms:W3CDTF">2016-01-18T14:48:23Z</dcterms:created>
  <dcterms:modified xsi:type="dcterms:W3CDTF">2023-01-30T15:10:07Z</dcterms:modified>
</cp:coreProperties>
</file>