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5"/>
  </p:notesMasterIdLst>
  <p:sldIdLst>
    <p:sldId id="256" r:id="rId2"/>
    <p:sldId id="257" r:id="rId3"/>
    <p:sldId id="258" r:id="rId4"/>
    <p:sldId id="259" r:id="rId5"/>
    <p:sldId id="260" r:id="rId6"/>
    <p:sldId id="262" r:id="rId7"/>
    <p:sldId id="263" r:id="rId8"/>
    <p:sldId id="264" r:id="rId9"/>
    <p:sldId id="265" r:id="rId10"/>
    <p:sldId id="266" r:id="rId11"/>
    <p:sldId id="267" r:id="rId12"/>
    <p:sldId id="268" r:id="rId13"/>
    <p:sldId id="26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6" d="100"/>
          <a:sy n="66" d="100"/>
        </p:scale>
        <p:origin x="-4842" y="-18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2287CD3-5B14-4F12-8A0F-3BE8CC561875}" type="datetimeFigureOut">
              <a:rPr lang="en-GB" smtClean="0"/>
              <a:t>02/08/2019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A254247-A6DE-467C-A99E-5E3503EDDA11}" type="slidenum">
              <a:rPr lang="en-GB" smtClean="0"/>
              <a:t>‹#›</a:t>
            </a:fld>
            <a:endParaRPr lang="en-GB"/>
          </a:p>
        </p:txBody>
      </p:sp>
    </p:spTree>
    <p:extLst>
      <p:ext uri="{BB962C8B-B14F-4D97-AF65-F5344CB8AC3E}">
        <p14:creationId xmlns:p14="http://schemas.microsoft.com/office/powerpoint/2010/main" val="32590743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A254247-A6DE-467C-A99E-5E3503EDDA11}" type="slidenum">
              <a:rPr lang="en-GB" smtClean="0"/>
              <a:t>11</a:t>
            </a:fld>
            <a:endParaRPr lang="en-GB"/>
          </a:p>
        </p:txBody>
      </p:sp>
    </p:spTree>
    <p:extLst>
      <p:ext uri="{BB962C8B-B14F-4D97-AF65-F5344CB8AC3E}">
        <p14:creationId xmlns:p14="http://schemas.microsoft.com/office/powerpoint/2010/main" val="2259213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EA60809-FEE0-4477-8712-A98D6C6A9648}" type="datetimeFigureOut">
              <a:rPr lang="en-GB" smtClean="0"/>
              <a:t>02/08/2019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A1AA5C-67B9-4107-9295-3CB3423675DF}" type="slidenum">
              <a:rPr lang="en-GB" smtClean="0"/>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6EA60809-FEE0-4477-8712-A98D6C6A9648}" type="datetimeFigureOut">
              <a:rPr lang="en-GB" smtClean="0"/>
              <a:t>02/08/2019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A1AA5C-67B9-4107-9295-3CB3423675DF}" type="slidenum">
              <a:rPr lang="en-GB" smtClean="0"/>
              <a:t>‹#›</a:t>
            </a:fld>
            <a:endParaRPr lang="en-GB"/>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EA60809-FEE0-4477-8712-A98D6C6A9648}" type="datetimeFigureOut">
              <a:rPr lang="en-GB" smtClean="0"/>
              <a:t>02/08/2019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A1AA5C-67B9-4107-9295-3CB3423675DF}"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6EA60809-FEE0-4477-8712-A98D6C6A9648}" type="datetimeFigureOut">
              <a:rPr lang="en-GB" smtClean="0"/>
              <a:t>02/08/2019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A1AA5C-67B9-4107-9295-3CB3423675DF}" type="slidenum">
              <a:rPr lang="en-GB" smtClean="0"/>
              <a:t>‹#›</a:t>
            </a:fld>
            <a:endParaRPr lang="en-GB"/>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EA60809-FEE0-4477-8712-A98D6C6A9648}" type="datetimeFigureOut">
              <a:rPr lang="en-GB" smtClean="0"/>
              <a:t>02/08/2019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5A1AA5C-67B9-4107-9295-3CB3423675DF}" type="slidenum">
              <a:rPr lang="en-GB" smtClean="0"/>
              <a:t>‹#›</a:t>
            </a:fld>
            <a:endParaRPr lang="en-GB"/>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EA60809-FEE0-4477-8712-A98D6C6A9648}" type="datetimeFigureOut">
              <a:rPr lang="en-GB" smtClean="0"/>
              <a:t>02/08/2019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5A1AA5C-67B9-4107-9295-3CB3423675DF}"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A60809-FEE0-4477-8712-A98D6C6A9648}" type="datetimeFigureOut">
              <a:rPr lang="en-GB" smtClean="0"/>
              <a:t>02/08/2019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5A1AA5C-67B9-4107-9295-3CB3423675DF}"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EA60809-FEE0-4477-8712-A98D6C6A9648}" type="datetimeFigureOut">
              <a:rPr lang="en-GB" smtClean="0"/>
              <a:t>02/08/2019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A1AA5C-67B9-4107-9295-3CB3423675DF}"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EA60809-FEE0-4477-8712-A98D6C6A9648}" type="datetimeFigureOut">
              <a:rPr lang="en-GB" smtClean="0"/>
              <a:t>02/08/2019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A1AA5C-67B9-4107-9295-3CB3423675DF}" type="slidenum">
              <a:rPr lang="en-GB" smtClean="0"/>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EA60809-FEE0-4477-8712-A98D6C6A9648}" type="datetimeFigureOut">
              <a:rPr lang="en-GB" smtClean="0"/>
              <a:t>02/08/2019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A1AA5C-67B9-4107-9295-3CB3423675DF}"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EA60809-FEE0-4477-8712-A98D6C6A9648}" type="datetimeFigureOut">
              <a:rPr lang="en-GB" smtClean="0"/>
              <a:t>02/08/2019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A1AA5C-67B9-4107-9295-3CB3423675DF}" type="slidenum">
              <a:rPr lang="en-GB" smtClean="0"/>
              <a:t>‹#›</a:t>
            </a:fld>
            <a:endParaRPr lang="en-GB"/>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6EA60809-FEE0-4477-8712-A98D6C6A9648}" type="datetimeFigureOut">
              <a:rPr lang="en-GB" smtClean="0"/>
              <a:t>02/08/2019</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95A1AA5C-67B9-4107-9295-3CB3423675DF}"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4.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4.xml"/><Relationship Id="rId4" Type="http://schemas.openxmlformats.org/officeDocument/2006/relationships/image" Target="../media/image24.jpeg"/></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26.jpeg"/></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67544" y="1196752"/>
            <a:ext cx="8352928" cy="4248472"/>
          </a:xfrm>
        </p:spPr>
        <p:txBody>
          <a:bodyPr>
            <a:normAutofit/>
          </a:bodyPr>
          <a:lstStyle/>
          <a:p>
            <a:endParaRPr lang="en-GB" sz="2800" dirty="0" smtClean="0"/>
          </a:p>
          <a:p>
            <a:r>
              <a:rPr lang="en-GB" sz="2800" dirty="0" smtClean="0"/>
              <a:t>At All Saints’ C.E. Primary School we believe that all children should have the opportunity to experience fundamental childhood experiences.</a:t>
            </a:r>
          </a:p>
          <a:p>
            <a:r>
              <a:rPr lang="en-GB" sz="2800" dirty="0" smtClean="0"/>
              <a:t>These opportunities form part of both the explicit and hidden curriculum at All Saints and are planned for throughout the school year whenever possible, both through lessons, WOW experiences and enrichment activities.</a:t>
            </a:r>
          </a:p>
          <a:p>
            <a:endParaRPr lang="en-GB" dirty="0"/>
          </a:p>
        </p:txBody>
      </p:sp>
      <p:sp>
        <p:nvSpPr>
          <p:cNvPr id="4" name="Rectangle 3"/>
          <p:cNvSpPr/>
          <p:nvPr/>
        </p:nvSpPr>
        <p:spPr>
          <a:xfrm>
            <a:off x="1475656" y="188640"/>
            <a:ext cx="6048672" cy="923330"/>
          </a:xfrm>
          <a:prstGeom prst="rect">
            <a:avLst/>
          </a:prstGeom>
          <a:noFill/>
        </p:spPr>
        <p:txBody>
          <a:bodyPr wrap="square" lIns="91440" tIns="45720" rIns="91440" bIns="45720">
            <a:spAutoFit/>
          </a:bodyPr>
          <a:lstStyle/>
          <a:p>
            <a:pPr algn="ctr"/>
            <a:r>
              <a:rPr lang="en-US" sz="54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Rationale</a:t>
            </a:r>
            <a:endPar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84368" y="188640"/>
            <a:ext cx="979959" cy="1278207"/>
          </a:xfrm>
          <a:prstGeom prst="rect">
            <a:avLst/>
          </a:prstGeom>
        </p:spPr>
      </p:pic>
    </p:spTree>
    <p:extLst>
      <p:ext uri="{BB962C8B-B14F-4D97-AF65-F5344CB8AC3E}">
        <p14:creationId xmlns:p14="http://schemas.microsoft.com/office/powerpoint/2010/main" val="10787624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971600" y="1481882"/>
            <a:ext cx="3346704" cy="5061798"/>
          </a:xfrm>
          <a:ln w="28575">
            <a:noFill/>
          </a:ln>
        </p:spPr>
        <p:txBody>
          <a:bodyPr/>
          <a:lstStyle/>
          <a:p>
            <a:pPr marL="45720" indent="0">
              <a:buNone/>
            </a:pPr>
            <a:r>
              <a:rPr lang="en-GB" b="1" dirty="0" smtClean="0">
                <a:latin typeface="Calibri" panose="020F0502020204030204" pitchFamily="34" charset="0"/>
              </a:rPr>
              <a:t>Be a </a:t>
            </a:r>
            <a:r>
              <a:rPr lang="en-GB" b="1" dirty="0" smtClean="0">
                <a:solidFill>
                  <a:srgbClr val="FF0000"/>
                </a:solidFill>
                <a:latin typeface="Calibri" panose="020F0502020204030204" pitchFamily="34" charset="0"/>
              </a:rPr>
              <a:t>Hero</a:t>
            </a:r>
            <a:r>
              <a:rPr lang="en-GB" b="1" dirty="0" smtClean="0">
                <a:latin typeface="Calibri" panose="020F0502020204030204" pitchFamily="34" charset="0"/>
              </a:rPr>
              <a:t> by</a:t>
            </a:r>
            <a:endParaRPr lang="en-GB" sz="1600" b="1" dirty="0" smtClean="0">
              <a:latin typeface="Calibri" panose="020F0502020204030204" pitchFamily="34" charset="0"/>
            </a:endParaRPr>
          </a:p>
          <a:p>
            <a:pPr marL="45720" indent="0">
              <a:buNone/>
            </a:pPr>
            <a:endParaRPr lang="en-GB" b="1" dirty="0" smtClean="0">
              <a:latin typeface="Calibri" panose="020F0502020204030204" pitchFamily="34" charset="0"/>
            </a:endParaRPr>
          </a:p>
          <a:p>
            <a:pPr>
              <a:buFont typeface="Wingdings" panose="05000000000000000000" pitchFamily="2" charset="2"/>
              <a:buChar char="ü"/>
            </a:pPr>
            <a:r>
              <a:rPr lang="en-GB" sz="1600" b="1" dirty="0" smtClean="0">
                <a:solidFill>
                  <a:schemeClr val="accent1"/>
                </a:solidFill>
                <a:latin typeface="Calibri" panose="020F0502020204030204" pitchFamily="34" charset="0"/>
              </a:rPr>
              <a:t>taking a risk – do things outside your comfort zone </a:t>
            </a:r>
          </a:p>
          <a:p>
            <a:pPr>
              <a:buFont typeface="Wingdings" panose="05000000000000000000" pitchFamily="2" charset="2"/>
              <a:buChar char="ü"/>
            </a:pPr>
            <a:r>
              <a:rPr lang="en-GB" sz="1600" b="1" dirty="0" smtClean="0">
                <a:solidFill>
                  <a:schemeClr val="accent1"/>
                </a:solidFill>
                <a:latin typeface="Calibri" panose="020F0502020204030204" pitchFamily="34" charset="0"/>
              </a:rPr>
              <a:t>trying new challenges, taking action and putting others before yourself </a:t>
            </a:r>
          </a:p>
          <a:p>
            <a:pPr>
              <a:buFont typeface="Wingdings" panose="05000000000000000000" pitchFamily="2" charset="2"/>
              <a:buChar char="ü"/>
            </a:pPr>
            <a:r>
              <a:rPr lang="en-GB" sz="1600" b="1" dirty="0" smtClean="0">
                <a:solidFill>
                  <a:schemeClr val="accent1"/>
                </a:solidFill>
                <a:latin typeface="Calibri" panose="020F0502020204030204" pitchFamily="34" charset="0"/>
              </a:rPr>
              <a:t>performing random acts of kindness </a:t>
            </a:r>
          </a:p>
          <a:p>
            <a:pPr>
              <a:buFont typeface="Wingdings" panose="05000000000000000000" pitchFamily="2" charset="2"/>
              <a:buChar char="ü"/>
            </a:pPr>
            <a:r>
              <a:rPr lang="en-GB" sz="1600" b="1" dirty="0" smtClean="0">
                <a:solidFill>
                  <a:schemeClr val="accent1"/>
                </a:solidFill>
                <a:latin typeface="Calibri" panose="020F0502020204030204" pitchFamily="34" charset="0"/>
              </a:rPr>
              <a:t>promoting the good things in life like charity, kindness, gratitude and love</a:t>
            </a:r>
          </a:p>
          <a:p>
            <a:pPr>
              <a:buFont typeface="Wingdings" panose="05000000000000000000" pitchFamily="2" charset="2"/>
              <a:buChar char="ü"/>
            </a:pPr>
            <a:r>
              <a:rPr lang="en-GB" sz="1600" b="1" dirty="0">
                <a:solidFill>
                  <a:schemeClr val="accent1"/>
                </a:solidFill>
                <a:latin typeface="Calibri" panose="020F0502020204030204" pitchFamily="34" charset="0"/>
              </a:rPr>
              <a:t>l</a:t>
            </a:r>
            <a:r>
              <a:rPr lang="en-GB" sz="1600" b="1" dirty="0" smtClean="0">
                <a:solidFill>
                  <a:schemeClr val="accent1"/>
                </a:solidFill>
                <a:latin typeface="Calibri" panose="020F0502020204030204" pitchFamily="34" charset="0"/>
              </a:rPr>
              <a:t>earning from your own heroes</a:t>
            </a:r>
          </a:p>
        </p:txBody>
      </p:sp>
      <p:pic>
        <p:nvPicPr>
          <p:cNvPr id="7" name="Content Placeholder 6"/>
          <p:cNvPicPr>
            <a:picLocks noGrp="1" noChangeAspect="1"/>
          </p:cNvPicPr>
          <p:nvPr>
            <p:ph sz="quarter" idx="14"/>
          </p:nvPr>
        </p:nvPicPr>
        <p:blipFill>
          <a:blip r:embed="rId2" cstate="print">
            <a:extLst>
              <a:ext uri="{28A0092B-C50C-407E-A947-70E740481C1C}">
                <a14:useLocalDpi xmlns:a14="http://schemas.microsoft.com/office/drawing/2010/main" val="0"/>
              </a:ext>
            </a:extLst>
          </a:blip>
          <a:stretch>
            <a:fillRect/>
          </a:stretch>
        </p:blipFill>
        <p:spPr>
          <a:xfrm>
            <a:off x="5011738" y="1502966"/>
            <a:ext cx="3347485" cy="5021228"/>
          </a:xfrm>
          <a:ln w="28575">
            <a:solidFill>
              <a:schemeClr val="accent1"/>
            </a:solidFill>
          </a:ln>
        </p:spPr>
      </p:pic>
      <p:sp>
        <p:nvSpPr>
          <p:cNvPr id="6" name="TextBox 5"/>
          <p:cNvSpPr txBox="1"/>
          <p:nvPr/>
        </p:nvSpPr>
        <p:spPr>
          <a:xfrm>
            <a:off x="726376" y="188640"/>
            <a:ext cx="7632848" cy="1077218"/>
          </a:xfrm>
          <a:prstGeom prst="rect">
            <a:avLst/>
          </a:prstGeom>
          <a:noFill/>
        </p:spPr>
        <p:txBody>
          <a:bodyPr wrap="square" rtlCol="0">
            <a:spAutoFit/>
          </a:bodyPr>
          <a:lstStyle/>
          <a:p>
            <a:pPr algn="ctr"/>
            <a:r>
              <a:rPr lang="en-GB" sz="3200" b="1" dirty="0" smtClean="0">
                <a:solidFill>
                  <a:srgbClr val="FF0000"/>
                </a:solidFill>
                <a:latin typeface="Calibri" panose="020F0502020204030204" pitchFamily="34" charset="0"/>
              </a:rPr>
              <a:t>During your time at All Saints you will have the opportunity to……..</a:t>
            </a:r>
            <a:endParaRPr lang="en-GB" sz="3200" b="1" dirty="0">
              <a:solidFill>
                <a:srgbClr val="FF0000"/>
              </a:solidFill>
              <a:latin typeface="Calibri" panose="020F0502020204030204" pitchFamily="34" charset="0"/>
            </a:endParaRPr>
          </a:p>
        </p:txBody>
      </p:sp>
    </p:spTree>
    <p:extLst>
      <p:ext uri="{BB962C8B-B14F-4D97-AF65-F5344CB8AC3E}">
        <p14:creationId xmlns:p14="http://schemas.microsoft.com/office/powerpoint/2010/main" val="28494011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971600" y="1481882"/>
            <a:ext cx="3346704" cy="5061798"/>
          </a:xfrm>
          <a:ln w="28575">
            <a:noFill/>
          </a:ln>
        </p:spPr>
        <p:txBody>
          <a:bodyPr>
            <a:normAutofit lnSpcReduction="10000"/>
          </a:bodyPr>
          <a:lstStyle/>
          <a:p>
            <a:pPr marL="45720" indent="0">
              <a:buNone/>
            </a:pPr>
            <a:r>
              <a:rPr lang="en-GB" sz="2600" b="1" dirty="0" smtClean="0">
                <a:latin typeface="Calibri" panose="020F0502020204030204" pitchFamily="34" charset="0"/>
              </a:rPr>
              <a:t>Be a  </a:t>
            </a:r>
            <a:r>
              <a:rPr lang="en-GB" sz="2600" b="1" dirty="0" smtClean="0">
                <a:solidFill>
                  <a:srgbClr val="FF0000"/>
                </a:solidFill>
                <a:latin typeface="Calibri" panose="020F0502020204030204" pitchFamily="34" charset="0"/>
              </a:rPr>
              <a:t>Responsible Citizen </a:t>
            </a:r>
            <a:r>
              <a:rPr lang="en-GB" sz="2600" b="1" dirty="0" smtClean="0">
                <a:latin typeface="Calibri" panose="020F0502020204030204" pitchFamily="34" charset="0"/>
              </a:rPr>
              <a:t>who is confident and can make decisions by</a:t>
            </a:r>
          </a:p>
          <a:p>
            <a:pPr>
              <a:buFont typeface="Wingdings" panose="05000000000000000000" pitchFamily="2" charset="2"/>
              <a:buChar char="ü"/>
            </a:pPr>
            <a:r>
              <a:rPr lang="en-GB" sz="1600" b="1" dirty="0" smtClean="0">
                <a:solidFill>
                  <a:schemeClr val="accent1"/>
                </a:solidFill>
                <a:latin typeface="Calibri" panose="020F0502020204030204" pitchFamily="34" charset="0"/>
              </a:rPr>
              <a:t>being prepared, ready to learn and behaving appropriately</a:t>
            </a:r>
          </a:p>
          <a:p>
            <a:pPr>
              <a:buFont typeface="Wingdings" panose="05000000000000000000" pitchFamily="2" charset="2"/>
              <a:buChar char="ü"/>
            </a:pPr>
            <a:r>
              <a:rPr lang="en-GB" sz="1600" b="1" dirty="0">
                <a:solidFill>
                  <a:schemeClr val="accent1"/>
                </a:solidFill>
                <a:latin typeface="Calibri" panose="020F0502020204030204" pitchFamily="34" charset="0"/>
              </a:rPr>
              <a:t>l</a:t>
            </a:r>
            <a:r>
              <a:rPr lang="en-GB" sz="1600" b="1" dirty="0" smtClean="0">
                <a:solidFill>
                  <a:schemeClr val="accent1"/>
                </a:solidFill>
                <a:latin typeface="Calibri" panose="020F0502020204030204" pitchFamily="34" charset="0"/>
              </a:rPr>
              <a:t>istening and being involved</a:t>
            </a:r>
          </a:p>
          <a:p>
            <a:pPr>
              <a:buFont typeface="Wingdings" panose="05000000000000000000" pitchFamily="2" charset="2"/>
              <a:buChar char="ü"/>
            </a:pPr>
            <a:r>
              <a:rPr lang="en-GB" sz="1600" b="1" dirty="0">
                <a:solidFill>
                  <a:schemeClr val="accent1"/>
                </a:solidFill>
                <a:latin typeface="Calibri" panose="020F0502020204030204" pitchFamily="34" charset="0"/>
              </a:rPr>
              <a:t>t</a:t>
            </a:r>
            <a:r>
              <a:rPr lang="en-GB" sz="1600" b="1" dirty="0" smtClean="0">
                <a:solidFill>
                  <a:schemeClr val="accent1"/>
                </a:solidFill>
                <a:latin typeface="Calibri" panose="020F0502020204030204" pitchFamily="34" charset="0"/>
              </a:rPr>
              <a:t>aking responsibility for your</a:t>
            </a:r>
            <a:r>
              <a:rPr lang="en-GB" sz="1600" b="1" dirty="0" smtClean="0">
                <a:latin typeface="Calibri" panose="020F0502020204030204" pitchFamily="34" charset="0"/>
              </a:rPr>
              <a:t> </a:t>
            </a:r>
            <a:r>
              <a:rPr lang="en-GB" sz="1600" b="1" dirty="0" smtClean="0">
                <a:solidFill>
                  <a:schemeClr val="accent1"/>
                </a:solidFill>
                <a:latin typeface="Calibri" panose="020F0502020204030204" pitchFamily="34" charset="0"/>
              </a:rPr>
              <a:t>words and actions</a:t>
            </a:r>
          </a:p>
          <a:p>
            <a:pPr>
              <a:buFont typeface="Wingdings" panose="05000000000000000000" pitchFamily="2" charset="2"/>
              <a:buChar char="ü"/>
            </a:pPr>
            <a:r>
              <a:rPr lang="en-GB" sz="1600" b="1" dirty="0">
                <a:solidFill>
                  <a:schemeClr val="accent1"/>
                </a:solidFill>
                <a:latin typeface="Calibri" panose="020F0502020204030204" pitchFamily="34" charset="0"/>
              </a:rPr>
              <a:t>t</a:t>
            </a:r>
            <a:r>
              <a:rPr lang="en-GB" sz="1600" b="1" dirty="0" smtClean="0">
                <a:solidFill>
                  <a:schemeClr val="accent1"/>
                </a:solidFill>
                <a:latin typeface="Calibri" panose="020F0502020204030204" pitchFamily="34" charset="0"/>
              </a:rPr>
              <a:t>reating people with respect</a:t>
            </a:r>
          </a:p>
          <a:p>
            <a:pPr>
              <a:buFont typeface="Wingdings" panose="05000000000000000000" pitchFamily="2" charset="2"/>
              <a:buChar char="ü"/>
            </a:pPr>
            <a:r>
              <a:rPr lang="en-GB" sz="1600" b="1" dirty="0">
                <a:solidFill>
                  <a:schemeClr val="accent1"/>
                </a:solidFill>
                <a:latin typeface="Calibri" panose="020F0502020204030204" pitchFamily="34" charset="0"/>
              </a:rPr>
              <a:t>m</a:t>
            </a:r>
            <a:r>
              <a:rPr lang="en-GB" sz="1600" b="1" dirty="0" smtClean="0">
                <a:solidFill>
                  <a:schemeClr val="accent1"/>
                </a:solidFill>
                <a:latin typeface="Calibri" panose="020F0502020204030204" pitchFamily="34" charset="0"/>
              </a:rPr>
              <a:t>anaging your emotions</a:t>
            </a:r>
          </a:p>
          <a:p>
            <a:pPr>
              <a:buFont typeface="Wingdings" panose="05000000000000000000" pitchFamily="2" charset="2"/>
              <a:buChar char="ü"/>
            </a:pPr>
            <a:r>
              <a:rPr lang="en-GB" sz="1600" b="1" dirty="0">
                <a:solidFill>
                  <a:schemeClr val="accent1"/>
                </a:solidFill>
                <a:latin typeface="Calibri" panose="020F0502020204030204" pitchFamily="34" charset="0"/>
              </a:rPr>
              <a:t>l</a:t>
            </a:r>
            <a:r>
              <a:rPr lang="en-GB" sz="1600" b="1" dirty="0" smtClean="0">
                <a:solidFill>
                  <a:schemeClr val="accent1"/>
                </a:solidFill>
                <a:latin typeface="Calibri" panose="020F0502020204030204" pitchFamily="34" charset="0"/>
              </a:rPr>
              <a:t>earning from your mistakes</a:t>
            </a:r>
          </a:p>
          <a:p>
            <a:pPr>
              <a:buFont typeface="Wingdings" panose="05000000000000000000" pitchFamily="2" charset="2"/>
              <a:buChar char="ü"/>
            </a:pPr>
            <a:r>
              <a:rPr lang="en-GB" sz="1600" b="1" dirty="0">
                <a:solidFill>
                  <a:schemeClr val="accent1"/>
                </a:solidFill>
                <a:latin typeface="Calibri" panose="020F0502020204030204" pitchFamily="34" charset="0"/>
              </a:rPr>
              <a:t>l</a:t>
            </a:r>
            <a:r>
              <a:rPr lang="en-GB" sz="1600" b="1" dirty="0" smtClean="0">
                <a:solidFill>
                  <a:schemeClr val="accent1"/>
                </a:solidFill>
                <a:latin typeface="Calibri" panose="020F0502020204030204" pitchFamily="34" charset="0"/>
              </a:rPr>
              <a:t>earning to solve problems</a:t>
            </a:r>
          </a:p>
          <a:p>
            <a:pPr>
              <a:buFont typeface="Wingdings" panose="05000000000000000000" pitchFamily="2" charset="2"/>
              <a:buChar char="ü"/>
            </a:pPr>
            <a:r>
              <a:rPr lang="en-GB" sz="1600" b="1" dirty="0">
                <a:solidFill>
                  <a:schemeClr val="accent1"/>
                </a:solidFill>
                <a:latin typeface="Calibri" panose="020F0502020204030204" pitchFamily="34" charset="0"/>
              </a:rPr>
              <a:t>k</a:t>
            </a:r>
            <a:r>
              <a:rPr lang="en-GB" sz="1600" b="1" dirty="0" smtClean="0">
                <a:solidFill>
                  <a:schemeClr val="accent1"/>
                </a:solidFill>
                <a:latin typeface="Calibri" panose="020F0502020204030204" pitchFamily="34" charset="0"/>
              </a:rPr>
              <a:t>nowing when to ask for help</a:t>
            </a:r>
          </a:p>
          <a:p>
            <a:pPr>
              <a:buFont typeface="Wingdings" panose="05000000000000000000" pitchFamily="2" charset="2"/>
              <a:buChar char="ü"/>
            </a:pPr>
            <a:r>
              <a:rPr lang="en-GB" sz="1600" b="1" dirty="0">
                <a:solidFill>
                  <a:schemeClr val="accent1"/>
                </a:solidFill>
                <a:latin typeface="Calibri" panose="020F0502020204030204" pitchFamily="34" charset="0"/>
              </a:rPr>
              <a:t>f</a:t>
            </a:r>
            <a:r>
              <a:rPr lang="en-GB" sz="1600" b="1" dirty="0" smtClean="0">
                <a:solidFill>
                  <a:schemeClr val="accent1"/>
                </a:solidFill>
                <a:latin typeface="Calibri" panose="020F0502020204030204" pitchFamily="34" charset="0"/>
              </a:rPr>
              <a:t>ollowing the Golden Rule</a:t>
            </a:r>
          </a:p>
          <a:p>
            <a:pPr>
              <a:buFont typeface="Wingdings" panose="05000000000000000000" pitchFamily="2" charset="2"/>
              <a:buChar char="ü"/>
            </a:pPr>
            <a:endParaRPr lang="en-GB" b="1" dirty="0" smtClean="0">
              <a:latin typeface="Calibri" panose="020F0502020204030204" pitchFamily="34" charset="0"/>
            </a:endParaRPr>
          </a:p>
        </p:txBody>
      </p:sp>
      <p:sp>
        <p:nvSpPr>
          <p:cNvPr id="6" name="TextBox 5"/>
          <p:cNvSpPr txBox="1"/>
          <p:nvPr/>
        </p:nvSpPr>
        <p:spPr>
          <a:xfrm>
            <a:off x="726376" y="188640"/>
            <a:ext cx="7632848" cy="1077218"/>
          </a:xfrm>
          <a:prstGeom prst="rect">
            <a:avLst/>
          </a:prstGeom>
          <a:noFill/>
        </p:spPr>
        <p:txBody>
          <a:bodyPr wrap="square" rtlCol="0">
            <a:spAutoFit/>
          </a:bodyPr>
          <a:lstStyle/>
          <a:p>
            <a:pPr algn="ctr"/>
            <a:r>
              <a:rPr lang="en-GB" sz="3200" b="1" dirty="0" smtClean="0">
                <a:solidFill>
                  <a:srgbClr val="FF0000"/>
                </a:solidFill>
                <a:latin typeface="Calibri" panose="020F0502020204030204" pitchFamily="34" charset="0"/>
              </a:rPr>
              <a:t>During your time at All Saints you will have the opportunity to……..</a:t>
            </a:r>
            <a:endParaRPr lang="en-GB" sz="3200" b="1" dirty="0">
              <a:solidFill>
                <a:srgbClr val="FF0000"/>
              </a:solidFill>
              <a:latin typeface="Calibri" panose="020F0502020204030204" pitchFamily="34" charset="0"/>
            </a:endParaRPr>
          </a:p>
        </p:txBody>
      </p:sp>
      <p:pic>
        <p:nvPicPr>
          <p:cNvPr id="4" name="Content Placeholder 3"/>
          <p:cNvPicPr>
            <a:picLocks noGrp="1" noChangeAspect="1"/>
          </p:cNvPicPr>
          <p:nvPr>
            <p:ph sz="quarter" idx="14"/>
          </p:nvPr>
        </p:nvPicPr>
        <p:blipFill>
          <a:blip r:embed="rId2" cstate="print">
            <a:extLst>
              <a:ext uri="{28A0092B-C50C-407E-A947-70E740481C1C}">
                <a14:useLocalDpi xmlns:a14="http://schemas.microsoft.com/office/drawing/2010/main" val="0"/>
              </a:ext>
            </a:extLst>
          </a:blip>
          <a:stretch>
            <a:fillRect/>
          </a:stretch>
        </p:blipFill>
        <p:spPr>
          <a:xfrm>
            <a:off x="5076056" y="1556792"/>
            <a:ext cx="3346450" cy="2365791"/>
          </a:xfrm>
          <a:ln w="28575">
            <a:solidFill>
              <a:schemeClr val="accent1"/>
            </a:solidFill>
          </a:ln>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23986" y="4077072"/>
            <a:ext cx="1584176" cy="2376264"/>
          </a:xfrm>
          <a:prstGeom prst="rect">
            <a:avLst/>
          </a:prstGeom>
          <a:ln w="28575">
            <a:solidFill>
              <a:schemeClr val="accent1"/>
            </a:solidFill>
          </a:ln>
        </p:spPr>
      </p:pic>
    </p:spTree>
    <p:extLst>
      <p:ext uri="{BB962C8B-B14F-4D97-AF65-F5344CB8AC3E}">
        <p14:creationId xmlns:p14="http://schemas.microsoft.com/office/powerpoint/2010/main" val="16943593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971600" y="1340768"/>
            <a:ext cx="3528392" cy="5328592"/>
          </a:xfrm>
          <a:ln w="28575">
            <a:noFill/>
          </a:ln>
        </p:spPr>
        <p:txBody>
          <a:bodyPr>
            <a:normAutofit/>
          </a:bodyPr>
          <a:lstStyle/>
          <a:p>
            <a:pPr marL="45720" indent="0">
              <a:buNone/>
            </a:pPr>
            <a:r>
              <a:rPr lang="en-GB" b="1" dirty="0" smtClean="0">
                <a:latin typeface="Calibri" panose="020F0502020204030204" pitchFamily="34" charset="0"/>
              </a:rPr>
              <a:t>Be a </a:t>
            </a:r>
            <a:r>
              <a:rPr lang="en-GB" b="1" dirty="0" smtClean="0">
                <a:solidFill>
                  <a:srgbClr val="FF0000"/>
                </a:solidFill>
                <a:latin typeface="Calibri" panose="020F0502020204030204" pitchFamily="34" charset="0"/>
              </a:rPr>
              <a:t>Culture Seeker </a:t>
            </a:r>
            <a:r>
              <a:rPr lang="en-GB" b="1" dirty="0" smtClean="0">
                <a:latin typeface="Calibri" panose="020F0502020204030204" pitchFamily="34" charset="0"/>
              </a:rPr>
              <a:t>by</a:t>
            </a:r>
          </a:p>
          <a:p>
            <a:pPr>
              <a:buFont typeface="Wingdings" panose="05000000000000000000" pitchFamily="2" charset="2"/>
              <a:buChar char="ü"/>
            </a:pPr>
            <a:r>
              <a:rPr lang="en-GB" sz="1400" b="1" dirty="0" smtClean="0">
                <a:solidFill>
                  <a:schemeClr val="accent1"/>
                </a:solidFill>
                <a:latin typeface="Calibri" panose="020F0502020204030204" pitchFamily="34" charset="0"/>
              </a:rPr>
              <a:t>visiting the theatre, museum, art gallery, religious buildings</a:t>
            </a:r>
          </a:p>
          <a:p>
            <a:pPr>
              <a:buFont typeface="Wingdings" panose="05000000000000000000" pitchFamily="2" charset="2"/>
              <a:buChar char="ü"/>
            </a:pPr>
            <a:r>
              <a:rPr lang="en-GB" sz="1400" b="1" dirty="0" smtClean="0">
                <a:solidFill>
                  <a:schemeClr val="accent1"/>
                </a:solidFill>
                <a:latin typeface="Calibri" panose="020F0502020204030204" pitchFamily="34" charset="0"/>
              </a:rPr>
              <a:t>reading a wide range of books from different genres</a:t>
            </a:r>
          </a:p>
          <a:p>
            <a:pPr>
              <a:buFont typeface="Wingdings" panose="05000000000000000000" pitchFamily="2" charset="2"/>
              <a:buChar char="ü"/>
            </a:pPr>
            <a:r>
              <a:rPr lang="en-GB" sz="1400" b="1" dirty="0" smtClean="0">
                <a:solidFill>
                  <a:schemeClr val="accent1"/>
                </a:solidFill>
                <a:latin typeface="Calibri" panose="020F0502020204030204" pitchFamily="34" charset="0"/>
              </a:rPr>
              <a:t>writing poetry, short stories, books and plays</a:t>
            </a:r>
          </a:p>
          <a:p>
            <a:pPr>
              <a:buFont typeface="Wingdings" panose="05000000000000000000" pitchFamily="2" charset="2"/>
              <a:buChar char="ü"/>
            </a:pPr>
            <a:r>
              <a:rPr lang="en-GB" sz="1400" b="1" dirty="0">
                <a:solidFill>
                  <a:schemeClr val="accent1"/>
                </a:solidFill>
                <a:latin typeface="Calibri" panose="020F0502020204030204" pitchFamily="34" charset="0"/>
              </a:rPr>
              <a:t>w</a:t>
            </a:r>
            <a:r>
              <a:rPr lang="en-GB" sz="1400" b="1" dirty="0" smtClean="0">
                <a:solidFill>
                  <a:schemeClr val="accent1"/>
                </a:solidFill>
                <a:latin typeface="Calibri" panose="020F0502020204030204" pitchFamily="34" charset="0"/>
              </a:rPr>
              <a:t>atching films</a:t>
            </a:r>
          </a:p>
          <a:p>
            <a:pPr>
              <a:buFont typeface="Wingdings" panose="05000000000000000000" pitchFamily="2" charset="2"/>
              <a:buChar char="ü"/>
            </a:pPr>
            <a:r>
              <a:rPr lang="en-GB" sz="1400" b="1" dirty="0">
                <a:solidFill>
                  <a:schemeClr val="accent1"/>
                </a:solidFill>
                <a:latin typeface="Calibri" panose="020F0502020204030204" pitchFamily="34" charset="0"/>
              </a:rPr>
              <a:t>l</a:t>
            </a:r>
            <a:r>
              <a:rPr lang="en-GB" sz="1400" b="1" dirty="0" smtClean="0">
                <a:solidFill>
                  <a:schemeClr val="accent1"/>
                </a:solidFill>
                <a:latin typeface="Calibri" panose="020F0502020204030204" pitchFamily="34" charset="0"/>
              </a:rPr>
              <a:t>istening and enjoying music, also from other countries and in other languages</a:t>
            </a:r>
          </a:p>
          <a:p>
            <a:pPr>
              <a:buFont typeface="Wingdings" panose="05000000000000000000" pitchFamily="2" charset="2"/>
              <a:buChar char="ü"/>
            </a:pPr>
            <a:r>
              <a:rPr lang="en-GB" sz="1400" b="1" dirty="0">
                <a:solidFill>
                  <a:schemeClr val="accent1"/>
                </a:solidFill>
                <a:latin typeface="Calibri" panose="020F0502020204030204" pitchFamily="34" charset="0"/>
              </a:rPr>
              <a:t>l</a:t>
            </a:r>
            <a:r>
              <a:rPr lang="en-GB" sz="1400" b="1" dirty="0" smtClean="0">
                <a:solidFill>
                  <a:schemeClr val="accent1"/>
                </a:solidFill>
                <a:latin typeface="Calibri" panose="020F0502020204030204" pitchFamily="34" charset="0"/>
              </a:rPr>
              <a:t>earning to play a musical instrument</a:t>
            </a:r>
          </a:p>
          <a:p>
            <a:pPr>
              <a:buFont typeface="Wingdings" panose="05000000000000000000" pitchFamily="2" charset="2"/>
              <a:buChar char="ü"/>
            </a:pPr>
            <a:r>
              <a:rPr lang="en-GB" sz="1400" b="1" dirty="0">
                <a:solidFill>
                  <a:schemeClr val="accent1"/>
                </a:solidFill>
                <a:latin typeface="Calibri" panose="020F0502020204030204" pitchFamily="34" charset="0"/>
              </a:rPr>
              <a:t>l</a:t>
            </a:r>
            <a:r>
              <a:rPr lang="en-GB" sz="1400" b="1" dirty="0" smtClean="0">
                <a:solidFill>
                  <a:schemeClr val="accent1"/>
                </a:solidFill>
                <a:latin typeface="Calibri" panose="020F0502020204030204" pitchFamily="34" charset="0"/>
              </a:rPr>
              <a:t>earning a new language</a:t>
            </a:r>
          </a:p>
          <a:p>
            <a:pPr>
              <a:buFont typeface="Wingdings" panose="05000000000000000000" pitchFamily="2" charset="2"/>
              <a:buChar char="ü"/>
            </a:pPr>
            <a:r>
              <a:rPr lang="en-GB" sz="1400" b="1" dirty="0">
                <a:solidFill>
                  <a:schemeClr val="accent1"/>
                </a:solidFill>
                <a:latin typeface="Calibri" panose="020F0502020204030204" pitchFamily="34" charset="0"/>
              </a:rPr>
              <a:t>l</a:t>
            </a:r>
            <a:r>
              <a:rPr lang="en-GB" sz="1400" b="1" dirty="0" smtClean="0">
                <a:solidFill>
                  <a:schemeClr val="accent1"/>
                </a:solidFill>
                <a:latin typeface="Calibri" panose="020F0502020204030204" pitchFamily="34" charset="0"/>
              </a:rPr>
              <a:t>earning from a professional artist and creating your own work of art</a:t>
            </a:r>
          </a:p>
          <a:p>
            <a:pPr>
              <a:buFont typeface="Wingdings" panose="05000000000000000000" pitchFamily="2" charset="2"/>
              <a:buChar char="ü"/>
            </a:pPr>
            <a:endParaRPr lang="en-GB" b="1" dirty="0" smtClean="0">
              <a:solidFill>
                <a:schemeClr val="accent1"/>
              </a:solidFill>
              <a:latin typeface="Calibri" panose="020F0502020204030204" pitchFamily="34" charset="0"/>
            </a:endParaRPr>
          </a:p>
          <a:p>
            <a:pPr>
              <a:buFont typeface="Wingdings" panose="05000000000000000000" pitchFamily="2" charset="2"/>
              <a:buChar char="ü"/>
            </a:pPr>
            <a:endParaRPr lang="en-GB" b="1" dirty="0" smtClean="0">
              <a:solidFill>
                <a:schemeClr val="accent1"/>
              </a:solidFill>
              <a:latin typeface="Calibri" panose="020F0502020204030204" pitchFamily="34" charset="0"/>
            </a:endParaRPr>
          </a:p>
          <a:p>
            <a:pPr>
              <a:buFont typeface="Wingdings" panose="05000000000000000000" pitchFamily="2" charset="2"/>
              <a:buChar char="ü"/>
            </a:pPr>
            <a:endParaRPr lang="en-GB" b="1" dirty="0" smtClean="0">
              <a:solidFill>
                <a:schemeClr val="accent1"/>
              </a:solidFill>
              <a:latin typeface="Calibri" panose="020F0502020204030204" pitchFamily="34" charset="0"/>
            </a:endParaRPr>
          </a:p>
          <a:p>
            <a:pPr>
              <a:buFont typeface="Wingdings" panose="05000000000000000000" pitchFamily="2" charset="2"/>
              <a:buChar char="ü"/>
            </a:pPr>
            <a:endParaRPr lang="en-GB" b="1" dirty="0" smtClean="0">
              <a:solidFill>
                <a:schemeClr val="accent1"/>
              </a:solidFill>
              <a:latin typeface="Calibri" panose="020F0502020204030204" pitchFamily="34" charset="0"/>
            </a:endParaRPr>
          </a:p>
        </p:txBody>
      </p:sp>
      <p:sp>
        <p:nvSpPr>
          <p:cNvPr id="6" name="TextBox 5"/>
          <p:cNvSpPr txBox="1"/>
          <p:nvPr/>
        </p:nvSpPr>
        <p:spPr>
          <a:xfrm>
            <a:off x="726376" y="188640"/>
            <a:ext cx="7632848" cy="1077218"/>
          </a:xfrm>
          <a:prstGeom prst="rect">
            <a:avLst/>
          </a:prstGeom>
          <a:noFill/>
        </p:spPr>
        <p:txBody>
          <a:bodyPr wrap="square" rtlCol="0">
            <a:spAutoFit/>
          </a:bodyPr>
          <a:lstStyle/>
          <a:p>
            <a:pPr algn="ctr"/>
            <a:r>
              <a:rPr lang="en-GB" sz="3200" b="1" dirty="0" smtClean="0">
                <a:solidFill>
                  <a:srgbClr val="FF0000"/>
                </a:solidFill>
                <a:latin typeface="Calibri" panose="020F0502020204030204" pitchFamily="34" charset="0"/>
              </a:rPr>
              <a:t>During your time at All Saints you will have the opportunity to……..</a:t>
            </a:r>
            <a:endParaRPr lang="en-GB" sz="3200" b="1" dirty="0">
              <a:solidFill>
                <a:srgbClr val="FF0000"/>
              </a:solidFill>
              <a:latin typeface="Calibri" panose="020F0502020204030204" pitchFamily="34" charset="0"/>
            </a:endParaRPr>
          </a:p>
        </p:txBody>
      </p:sp>
      <p:pic>
        <p:nvPicPr>
          <p:cNvPr id="4" name="Content Placeholder 3"/>
          <p:cNvPicPr>
            <a:picLocks noGrp="1" noChangeAspect="1"/>
          </p:cNvPicPr>
          <p:nvPr>
            <p:ph sz="quarter" idx="14"/>
          </p:nvPr>
        </p:nvPicPr>
        <p:blipFill>
          <a:blip r:embed="rId2">
            <a:extLst>
              <a:ext uri="{28A0092B-C50C-407E-A947-70E740481C1C}">
                <a14:useLocalDpi xmlns:a14="http://schemas.microsoft.com/office/drawing/2010/main" val="0"/>
              </a:ext>
            </a:extLst>
          </a:blip>
          <a:stretch>
            <a:fillRect/>
          </a:stretch>
        </p:blipFill>
        <p:spPr>
          <a:xfrm>
            <a:off x="5017338" y="1479636"/>
            <a:ext cx="2987040" cy="2237396"/>
          </a:xfrm>
          <a:ln w="28575">
            <a:solidFill>
              <a:schemeClr val="accent1"/>
            </a:solidFill>
          </a:ln>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87624" y="5589240"/>
            <a:ext cx="2987040" cy="944880"/>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27104" y="3933056"/>
            <a:ext cx="2973750" cy="2230313"/>
          </a:xfrm>
          <a:prstGeom prst="rect">
            <a:avLst/>
          </a:prstGeom>
          <a:solidFill>
            <a:srgbClr val="0070C0"/>
          </a:solidFill>
          <a:ln w="28575">
            <a:solidFill>
              <a:schemeClr val="accent1"/>
            </a:solidFill>
          </a:ln>
        </p:spPr>
      </p:pic>
    </p:spTree>
    <p:extLst>
      <p:ext uri="{BB962C8B-B14F-4D97-AF65-F5344CB8AC3E}">
        <p14:creationId xmlns:p14="http://schemas.microsoft.com/office/powerpoint/2010/main" val="13556334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971600" y="1481882"/>
            <a:ext cx="3346704" cy="5061798"/>
          </a:xfrm>
          <a:ln w="28575">
            <a:noFill/>
          </a:ln>
        </p:spPr>
        <p:txBody>
          <a:bodyPr/>
          <a:lstStyle/>
          <a:p>
            <a:pPr marL="45720" indent="0">
              <a:buNone/>
            </a:pPr>
            <a:r>
              <a:rPr lang="en-GB" b="1" dirty="0" smtClean="0">
                <a:latin typeface="Calibri" panose="020F0502020204030204" pitchFamily="34" charset="0"/>
              </a:rPr>
              <a:t>Be a </a:t>
            </a:r>
            <a:r>
              <a:rPr lang="en-GB" b="1" dirty="0" smtClean="0">
                <a:solidFill>
                  <a:srgbClr val="FF0000"/>
                </a:solidFill>
                <a:latin typeface="Calibri" panose="020F0502020204030204" pitchFamily="34" charset="0"/>
              </a:rPr>
              <a:t>Creator</a:t>
            </a:r>
            <a:r>
              <a:rPr lang="en-GB" b="1" dirty="0" smtClean="0">
                <a:latin typeface="Calibri" panose="020F0502020204030204" pitchFamily="34" charset="0"/>
              </a:rPr>
              <a:t> by</a:t>
            </a:r>
          </a:p>
          <a:p>
            <a:pPr marL="45720" indent="0">
              <a:buNone/>
            </a:pPr>
            <a:endParaRPr lang="en-GB" b="1" dirty="0" smtClean="0">
              <a:latin typeface="Calibri" panose="020F0502020204030204" pitchFamily="34" charset="0"/>
            </a:endParaRPr>
          </a:p>
          <a:p>
            <a:pPr>
              <a:buFont typeface="Wingdings" panose="05000000000000000000" pitchFamily="2" charset="2"/>
              <a:buChar char="ü"/>
            </a:pPr>
            <a:r>
              <a:rPr lang="en-GB" sz="1600" b="1" dirty="0">
                <a:solidFill>
                  <a:schemeClr val="accent1"/>
                </a:solidFill>
                <a:latin typeface="Calibri" panose="020F0502020204030204" pitchFamily="34" charset="0"/>
              </a:rPr>
              <a:t>r</a:t>
            </a:r>
            <a:r>
              <a:rPr lang="en-GB" sz="1600" b="1" dirty="0" smtClean="0">
                <a:solidFill>
                  <a:schemeClr val="accent1"/>
                </a:solidFill>
                <a:latin typeface="Calibri" panose="020F0502020204030204" pitchFamily="34" charset="0"/>
              </a:rPr>
              <a:t>eading lots of books</a:t>
            </a:r>
          </a:p>
          <a:p>
            <a:pPr>
              <a:buFont typeface="Wingdings" panose="05000000000000000000" pitchFamily="2" charset="2"/>
              <a:buChar char="ü"/>
            </a:pPr>
            <a:r>
              <a:rPr lang="en-GB" sz="1600" b="1" dirty="0" smtClean="0">
                <a:solidFill>
                  <a:schemeClr val="accent1"/>
                </a:solidFill>
                <a:latin typeface="Calibri" panose="020F0502020204030204" pitchFamily="34" charset="0"/>
              </a:rPr>
              <a:t>being an author and/or poet</a:t>
            </a:r>
          </a:p>
          <a:p>
            <a:pPr>
              <a:buFont typeface="Wingdings" panose="05000000000000000000" pitchFamily="2" charset="2"/>
              <a:buChar char="ü"/>
            </a:pPr>
            <a:r>
              <a:rPr lang="en-GB" sz="1600" b="1" dirty="0" smtClean="0">
                <a:solidFill>
                  <a:schemeClr val="accent1"/>
                </a:solidFill>
                <a:latin typeface="Calibri" panose="020F0502020204030204" pitchFamily="34" charset="0"/>
              </a:rPr>
              <a:t>taking part in activities such as </a:t>
            </a:r>
            <a:r>
              <a:rPr lang="en-GB" sz="1600" b="1" dirty="0" smtClean="0">
                <a:solidFill>
                  <a:schemeClr val="accent1"/>
                </a:solidFill>
                <a:latin typeface="Calibri" panose="020F0502020204030204" pitchFamily="34" charset="0"/>
              </a:rPr>
              <a:t>cooking/woodwork/cross </a:t>
            </a:r>
            <a:r>
              <a:rPr lang="en-GB" sz="1600" b="1" dirty="0" smtClean="0">
                <a:solidFill>
                  <a:schemeClr val="accent1"/>
                </a:solidFill>
                <a:latin typeface="Calibri" panose="020F0502020204030204" pitchFamily="34" charset="0"/>
              </a:rPr>
              <a:t>stitch</a:t>
            </a:r>
          </a:p>
          <a:p>
            <a:pPr>
              <a:buFont typeface="Wingdings" panose="05000000000000000000" pitchFamily="2" charset="2"/>
              <a:buChar char="ü"/>
            </a:pPr>
            <a:r>
              <a:rPr lang="en-GB" sz="1600" b="1" dirty="0">
                <a:solidFill>
                  <a:schemeClr val="accent1"/>
                </a:solidFill>
                <a:latin typeface="Calibri" panose="020F0502020204030204" pitchFamily="34" charset="0"/>
              </a:rPr>
              <a:t>d</a:t>
            </a:r>
            <a:r>
              <a:rPr lang="en-GB" sz="1600" b="1" dirty="0" smtClean="0">
                <a:solidFill>
                  <a:schemeClr val="accent1"/>
                </a:solidFill>
                <a:latin typeface="Calibri" panose="020F0502020204030204" pitchFamily="34" charset="0"/>
              </a:rPr>
              <a:t>eveloping your expertise and picking up a new skill</a:t>
            </a:r>
          </a:p>
          <a:p>
            <a:pPr>
              <a:buFont typeface="Wingdings" panose="05000000000000000000" pitchFamily="2" charset="2"/>
              <a:buChar char="ü"/>
            </a:pPr>
            <a:r>
              <a:rPr lang="en-GB" sz="1600" b="1" dirty="0">
                <a:solidFill>
                  <a:schemeClr val="accent1"/>
                </a:solidFill>
                <a:latin typeface="Calibri" panose="020F0502020204030204" pitchFamily="34" charset="0"/>
              </a:rPr>
              <a:t>i</a:t>
            </a:r>
            <a:r>
              <a:rPr lang="en-GB" sz="1600" b="1" dirty="0" smtClean="0">
                <a:solidFill>
                  <a:schemeClr val="accent1"/>
                </a:solidFill>
                <a:latin typeface="Calibri" panose="020F0502020204030204" pitchFamily="34" charset="0"/>
              </a:rPr>
              <a:t>nspiring yourself by experiencing the creative work of others</a:t>
            </a:r>
          </a:p>
          <a:p>
            <a:pPr>
              <a:buFont typeface="Wingdings" panose="05000000000000000000" pitchFamily="2" charset="2"/>
              <a:buChar char="ü"/>
            </a:pPr>
            <a:r>
              <a:rPr lang="en-GB" sz="1600" b="1" dirty="0">
                <a:solidFill>
                  <a:schemeClr val="accent1"/>
                </a:solidFill>
                <a:latin typeface="Calibri" panose="020F0502020204030204" pitchFamily="34" charset="0"/>
              </a:rPr>
              <a:t>b</a:t>
            </a:r>
            <a:r>
              <a:rPr lang="en-GB" sz="1600" b="1" dirty="0" smtClean="0">
                <a:solidFill>
                  <a:schemeClr val="accent1"/>
                </a:solidFill>
                <a:latin typeface="Calibri" panose="020F0502020204030204" pitchFamily="34" charset="0"/>
              </a:rPr>
              <a:t>eing open to new experiences</a:t>
            </a:r>
          </a:p>
          <a:p>
            <a:pPr>
              <a:buFont typeface="Wingdings" panose="05000000000000000000" pitchFamily="2" charset="2"/>
              <a:buChar char="ü"/>
            </a:pPr>
            <a:r>
              <a:rPr lang="en-GB" sz="1600" b="1" dirty="0" smtClean="0">
                <a:solidFill>
                  <a:schemeClr val="accent1"/>
                </a:solidFill>
                <a:latin typeface="Calibri" panose="020F0502020204030204" pitchFamily="34" charset="0"/>
              </a:rPr>
              <a:t> using your imagination and “thinking outside the box”</a:t>
            </a:r>
          </a:p>
          <a:p>
            <a:pPr marL="45720" indent="0">
              <a:buNone/>
            </a:pPr>
            <a:endParaRPr lang="en-GB" sz="1600" b="1" dirty="0" smtClean="0">
              <a:solidFill>
                <a:schemeClr val="accent1"/>
              </a:solidFill>
              <a:latin typeface="Calibri" panose="020F0502020204030204" pitchFamily="34" charset="0"/>
            </a:endParaRPr>
          </a:p>
          <a:p>
            <a:pPr>
              <a:buFont typeface="Wingdings" panose="05000000000000000000" pitchFamily="2" charset="2"/>
              <a:buChar char="ü"/>
            </a:pPr>
            <a:endParaRPr lang="en-GB" sz="1600" b="1" dirty="0" smtClean="0">
              <a:solidFill>
                <a:schemeClr val="accent1"/>
              </a:solidFill>
              <a:latin typeface="Calibri" panose="020F0502020204030204" pitchFamily="34" charset="0"/>
            </a:endParaRPr>
          </a:p>
          <a:p>
            <a:pPr marL="45720" indent="0">
              <a:buNone/>
            </a:pPr>
            <a:endParaRPr lang="en-GB" sz="1600" b="1" dirty="0" smtClean="0">
              <a:solidFill>
                <a:schemeClr val="accent1"/>
              </a:solidFill>
              <a:latin typeface="Calibri" panose="020F0502020204030204" pitchFamily="34" charset="0"/>
            </a:endParaRPr>
          </a:p>
          <a:p>
            <a:pPr marL="45720" indent="0">
              <a:buNone/>
            </a:pPr>
            <a:endParaRPr lang="en-GB" b="1" dirty="0" smtClean="0">
              <a:latin typeface="Calibri" panose="020F0502020204030204" pitchFamily="34" charset="0"/>
            </a:endParaRPr>
          </a:p>
        </p:txBody>
      </p:sp>
      <p:sp>
        <p:nvSpPr>
          <p:cNvPr id="6" name="TextBox 5"/>
          <p:cNvSpPr txBox="1"/>
          <p:nvPr/>
        </p:nvSpPr>
        <p:spPr>
          <a:xfrm>
            <a:off x="726376" y="188640"/>
            <a:ext cx="7632848" cy="1077218"/>
          </a:xfrm>
          <a:prstGeom prst="rect">
            <a:avLst/>
          </a:prstGeom>
          <a:noFill/>
        </p:spPr>
        <p:txBody>
          <a:bodyPr wrap="square" rtlCol="0">
            <a:spAutoFit/>
          </a:bodyPr>
          <a:lstStyle/>
          <a:p>
            <a:pPr algn="ctr"/>
            <a:r>
              <a:rPr lang="en-GB" sz="3200" b="1" dirty="0" smtClean="0">
                <a:solidFill>
                  <a:srgbClr val="FF0000"/>
                </a:solidFill>
                <a:latin typeface="Calibri" panose="020F0502020204030204" pitchFamily="34" charset="0"/>
              </a:rPr>
              <a:t>During your time at All Saints you will have the opportunity to……..</a:t>
            </a:r>
            <a:endParaRPr lang="en-GB" sz="3200" b="1" dirty="0">
              <a:solidFill>
                <a:srgbClr val="FF0000"/>
              </a:solidFill>
              <a:latin typeface="Calibri" panose="020F0502020204030204" pitchFamily="34" charset="0"/>
            </a:endParaRPr>
          </a:p>
        </p:txBody>
      </p:sp>
      <p:pic>
        <p:nvPicPr>
          <p:cNvPr id="7" name="Content Placeholder 6"/>
          <p:cNvPicPr>
            <a:picLocks noGrp="1" noChangeAspect="1"/>
          </p:cNvPicPr>
          <p:nvPr>
            <p:ph sz="quarter" idx="14"/>
          </p:nvPr>
        </p:nvPicPr>
        <p:blipFill>
          <a:blip r:embed="rId2" cstate="print">
            <a:extLst>
              <a:ext uri="{28A0092B-C50C-407E-A947-70E740481C1C}">
                <a14:useLocalDpi xmlns:a14="http://schemas.microsoft.com/office/drawing/2010/main" val="0"/>
              </a:ext>
            </a:extLst>
          </a:blip>
          <a:stretch>
            <a:fillRect/>
          </a:stretch>
        </p:blipFill>
        <p:spPr>
          <a:xfrm>
            <a:off x="4788024" y="1484784"/>
            <a:ext cx="3346450" cy="2509837"/>
          </a:xfrm>
          <a:ln w="28575">
            <a:solidFill>
              <a:schemeClr val="accent1"/>
            </a:solidFill>
          </a:ln>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8024" y="4077072"/>
            <a:ext cx="3419872" cy="2564904"/>
          </a:xfrm>
          <a:prstGeom prst="rect">
            <a:avLst/>
          </a:prstGeom>
          <a:ln w="28575">
            <a:solidFill>
              <a:schemeClr val="accent1"/>
            </a:solidFill>
          </a:ln>
        </p:spPr>
      </p:pic>
    </p:spTree>
    <p:extLst>
      <p:ext uri="{BB962C8B-B14F-4D97-AF65-F5344CB8AC3E}">
        <p14:creationId xmlns:p14="http://schemas.microsoft.com/office/powerpoint/2010/main" val="13556334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971600" y="1481882"/>
            <a:ext cx="3346704" cy="5061798"/>
          </a:xfrm>
          <a:ln w="28575">
            <a:noFill/>
          </a:ln>
        </p:spPr>
        <p:txBody>
          <a:bodyPr/>
          <a:lstStyle/>
          <a:p>
            <a:pPr marL="45720" indent="0">
              <a:buNone/>
            </a:pPr>
            <a:r>
              <a:rPr lang="en-GB" b="1" dirty="0" smtClean="0">
                <a:latin typeface="Calibri" panose="020F0502020204030204" pitchFamily="34" charset="0"/>
              </a:rPr>
              <a:t>Be a </a:t>
            </a:r>
            <a:r>
              <a:rPr lang="en-GB" b="1" dirty="0" smtClean="0">
                <a:solidFill>
                  <a:srgbClr val="FF0000"/>
                </a:solidFill>
                <a:latin typeface="Calibri" panose="020F0502020204030204" pitchFamily="34" charset="0"/>
              </a:rPr>
              <a:t>Performer</a:t>
            </a:r>
            <a:r>
              <a:rPr lang="en-GB" b="1" dirty="0" smtClean="0">
                <a:latin typeface="Calibri" panose="020F0502020204030204" pitchFamily="34" charset="0"/>
              </a:rPr>
              <a:t> by</a:t>
            </a:r>
          </a:p>
          <a:p>
            <a:pPr>
              <a:buFont typeface="Wingdings" panose="05000000000000000000" pitchFamily="2" charset="2"/>
              <a:buChar char="ü"/>
            </a:pPr>
            <a:r>
              <a:rPr lang="en-GB" sz="1600" b="1" dirty="0">
                <a:solidFill>
                  <a:schemeClr val="accent1"/>
                </a:solidFill>
                <a:latin typeface="Calibri" panose="020F0502020204030204" pitchFamily="34" charset="0"/>
              </a:rPr>
              <a:t>t</a:t>
            </a:r>
            <a:r>
              <a:rPr lang="en-GB" sz="1600" b="1" dirty="0" smtClean="0">
                <a:solidFill>
                  <a:schemeClr val="accent1"/>
                </a:solidFill>
                <a:latin typeface="Calibri" panose="020F0502020204030204" pitchFamily="34" charset="0"/>
              </a:rPr>
              <a:t>aking part in a class assembly</a:t>
            </a:r>
          </a:p>
          <a:p>
            <a:pPr>
              <a:buFont typeface="Wingdings" panose="05000000000000000000" pitchFamily="2" charset="2"/>
              <a:buChar char="ü"/>
            </a:pPr>
            <a:r>
              <a:rPr lang="en-GB" sz="1600" b="1" dirty="0">
                <a:solidFill>
                  <a:schemeClr val="accent1"/>
                </a:solidFill>
                <a:latin typeface="Calibri" panose="020F0502020204030204" pitchFamily="34" charset="0"/>
              </a:rPr>
              <a:t>b</a:t>
            </a:r>
            <a:r>
              <a:rPr lang="en-GB" sz="1600" b="1" dirty="0" smtClean="0">
                <a:solidFill>
                  <a:schemeClr val="accent1"/>
                </a:solidFill>
                <a:latin typeface="Calibri" panose="020F0502020204030204" pitchFamily="34" charset="0"/>
              </a:rPr>
              <a:t>eing part of a production and/or  a musical show</a:t>
            </a:r>
          </a:p>
          <a:p>
            <a:pPr>
              <a:buFont typeface="Wingdings" panose="05000000000000000000" pitchFamily="2" charset="2"/>
              <a:buChar char="ü"/>
            </a:pPr>
            <a:r>
              <a:rPr lang="en-GB" sz="1600" b="1" dirty="0">
                <a:solidFill>
                  <a:schemeClr val="accent1"/>
                </a:solidFill>
                <a:latin typeface="Calibri" panose="020F0502020204030204" pitchFamily="34" charset="0"/>
              </a:rPr>
              <a:t>h</a:t>
            </a:r>
            <a:r>
              <a:rPr lang="en-GB" sz="1600" b="1" dirty="0" smtClean="0">
                <a:solidFill>
                  <a:schemeClr val="accent1"/>
                </a:solidFill>
                <a:latin typeface="Calibri" panose="020F0502020204030204" pitchFamily="34" charset="0"/>
              </a:rPr>
              <a:t>aving great stage presence and be able to demonstrate confidence and positivity</a:t>
            </a:r>
          </a:p>
          <a:p>
            <a:pPr>
              <a:buFont typeface="Wingdings" panose="05000000000000000000" pitchFamily="2" charset="2"/>
              <a:buChar char="ü"/>
            </a:pPr>
            <a:r>
              <a:rPr lang="en-GB" sz="1600" b="1" dirty="0">
                <a:solidFill>
                  <a:schemeClr val="accent1"/>
                </a:solidFill>
                <a:latin typeface="Calibri" panose="020F0502020204030204" pitchFamily="34" charset="0"/>
              </a:rPr>
              <a:t>s</a:t>
            </a:r>
            <a:r>
              <a:rPr lang="en-GB" sz="1600" b="1" dirty="0" smtClean="0">
                <a:solidFill>
                  <a:schemeClr val="accent1"/>
                </a:solidFill>
                <a:latin typeface="Calibri" panose="020F0502020204030204" pitchFamily="34" charset="0"/>
              </a:rPr>
              <a:t>howing your audience that you enjoy performing; this will make them enjoy watching you</a:t>
            </a:r>
          </a:p>
          <a:p>
            <a:pPr>
              <a:buFont typeface="Wingdings" panose="05000000000000000000" pitchFamily="2" charset="2"/>
              <a:buChar char="ü"/>
            </a:pPr>
            <a:r>
              <a:rPr lang="en-GB" sz="1600" b="1" dirty="0">
                <a:solidFill>
                  <a:schemeClr val="accent1"/>
                </a:solidFill>
                <a:latin typeface="Calibri" panose="020F0502020204030204" pitchFamily="34" charset="0"/>
              </a:rPr>
              <a:t>p</a:t>
            </a:r>
            <a:r>
              <a:rPr lang="en-GB" sz="1600" b="1" dirty="0" smtClean="0">
                <a:solidFill>
                  <a:schemeClr val="accent1"/>
                </a:solidFill>
                <a:latin typeface="Calibri" panose="020F0502020204030204" pitchFamily="34" charset="0"/>
              </a:rPr>
              <a:t>laying your musical instrument</a:t>
            </a:r>
          </a:p>
          <a:p>
            <a:pPr>
              <a:buFont typeface="Wingdings" panose="05000000000000000000" pitchFamily="2" charset="2"/>
              <a:buChar char="ü"/>
            </a:pPr>
            <a:r>
              <a:rPr lang="en-GB" sz="1600" b="1" dirty="0">
                <a:solidFill>
                  <a:schemeClr val="accent1"/>
                </a:solidFill>
                <a:latin typeface="Calibri" panose="020F0502020204030204" pitchFamily="34" charset="0"/>
              </a:rPr>
              <a:t>b</a:t>
            </a:r>
            <a:r>
              <a:rPr lang="en-GB" sz="1600" b="1" dirty="0" smtClean="0">
                <a:solidFill>
                  <a:schemeClr val="accent1"/>
                </a:solidFill>
                <a:latin typeface="Calibri" panose="020F0502020204030204" pitchFamily="34" charset="0"/>
              </a:rPr>
              <a:t>eing part of a sporting event</a:t>
            </a:r>
          </a:p>
          <a:p>
            <a:pPr>
              <a:buFont typeface="Wingdings" panose="05000000000000000000" pitchFamily="2" charset="2"/>
              <a:buChar char="ü"/>
            </a:pPr>
            <a:r>
              <a:rPr lang="en-GB" sz="1600" b="1" dirty="0">
                <a:solidFill>
                  <a:schemeClr val="accent1"/>
                </a:solidFill>
                <a:latin typeface="Calibri" panose="020F0502020204030204" pitchFamily="34" charset="0"/>
              </a:rPr>
              <a:t>w</a:t>
            </a:r>
            <a:r>
              <a:rPr lang="en-GB" sz="1600" b="1" dirty="0" smtClean="0">
                <a:solidFill>
                  <a:schemeClr val="accent1"/>
                </a:solidFill>
                <a:latin typeface="Calibri" panose="020F0502020204030204" pitchFamily="34" charset="0"/>
              </a:rPr>
              <a:t>atching other people’s performance to give you ideas and confidence</a:t>
            </a:r>
          </a:p>
          <a:p>
            <a:pPr>
              <a:buFont typeface="Wingdings" panose="05000000000000000000" pitchFamily="2" charset="2"/>
              <a:buChar char="ü"/>
            </a:pPr>
            <a:endParaRPr lang="en-GB" sz="1600" b="1" dirty="0" smtClean="0">
              <a:solidFill>
                <a:schemeClr val="accent1"/>
              </a:solidFill>
              <a:latin typeface="Calibri" panose="020F0502020204030204" pitchFamily="34" charset="0"/>
            </a:endParaRPr>
          </a:p>
          <a:p>
            <a:pPr>
              <a:buFont typeface="Wingdings" panose="05000000000000000000" pitchFamily="2" charset="2"/>
              <a:buChar char="ü"/>
            </a:pPr>
            <a:endParaRPr lang="en-GB" sz="1600" b="1" dirty="0" smtClean="0">
              <a:solidFill>
                <a:schemeClr val="accent1"/>
              </a:solidFill>
              <a:latin typeface="Calibri" panose="020F0502020204030204" pitchFamily="34" charset="0"/>
            </a:endParaRPr>
          </a:p>
        </p:txBody>
      </p:sp>
      <p:sp>
        <p:nvSpPr>
          <p:cNvPr id="6" name="TextBox 5"/>
          <p:cNvSpPr txBox="1"/>
          <p:nvPr/>
        </p:nvSpPr>
        <p:spPr>
          <a:xfrm>
            <a:off x="726376" y="188640"/>
            <a:ext cx="7632848" cy="1077218"/>
          </a:xfrm>
          <a:prstGeom prst="rect">
            <a:avLst/>
          </a:prstGeom>
          <a:noFill/>
        </p:spPr>
        <p:txBody>
          <a:bodyPr wrap="square" rtlCol="0">
            <a:spAutoFit/>
          </a:bodyPr>
          <a:lstStyle/>
          <a:p>
            <a:pPr algn="ctr"/>
            <a:r>
              <a:rPr lang="en-GB" sz="3200" b="1" dirty="0" smtClean="0">
                <a:solidFill>
                  <a:srgbClr val="FF0000"/>
                </a:solidFill>
                <a:latin typeface="Calibri" panose="020F0502020204030204" pitchFamily="34" charset="0"/>
              </a:rPr>
              <a:t>During your time at All Saints you will have the opportunity to……..</a:t>
            </a:r>
            <a:endParaRPr lang="en-GB" sz="3200" b="1" dirty="0">
              <a:solidFill>
                <a:srgbClr val="FF0000"/>
              </a:solidFill>
              <a:latin typeface="Calibri" panose="020F0502020204030204" pitchFamily="34" charset="0"/>
            </a:endParaRPr>
          </a:p>
        </p:txBody>
      </p:sp>
      <p:pic>
        <p:nvPicPr>
          <p:cNvPr id="4" name="Content Placeholder 3"/>
          <p:cNvPicPr>
            <a:picLocks noGrp="1" noChangeAspect="1"/>
          </p:cNvPicPr>
          <p:nvPr>
            <p:ph sz="quarter" idx="14"/>
          </p:nvPr>
        </p:nvPicPr>
        <p:blipFill>
          <a:blip r:embed="rId2" cstate="print">
            <a:extLst>
              <a:ext uri="{28A0092B-C50C-407E-A947-70E740481C1C}">
                <a14:useLocalDpi xmlns:a14="http://schemas.microsoft.com/office/drawing/2010/main" val="0"/>
              </a:ext>
            </a:extLst>
          </a:blip>
          <a:stretch>
            <a:fillRect/>
          </a:stretch>
        </p:blipFill>
        <p:spPr>
          <a:xfrm>
            <a:off x="4542800" y="1484784"/>
            <a:ext cx="2189295" cy="1641971"/>
          </a:xfrm>
          <a:ln w="28575">
            <a:solidFill>
              <a:schemeClr val="accent1"/>
            </a:solidFill>
          </a:ln>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6612851" y="1691807"/>
            <a:ext cx="1656184" cy="1242138"/>
          </a:xfrm>
          <a:prstGeom prst="rect">
            <a:avLst/>
          </a:prstGeom>
          <a:ln w="28575">
            <a:solidFill>
              <a:srgbClr val="0070C0"/>
            </a:solidFill>
          </a:ln>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32182" y="3212976"/>
            <a:ext cx="2208245" cy="1656184"/>
          </a:xfrm>
          <a:prstGeom prst="rect">
            <a:avLst/>
          </a:prstGeom>
          <a:ln w="28575">
            <a:solidFill>
              <a:srgbClr val="0070C0"/>
            </a:solidFill>
          </a:ln>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30162" y="4941167"/>
            <a:ext cx="2210265" cy="1657699"/>
          </a:xfrm>
          <a:prstGeom prst="rect">
            <a:avLst/>
          </a:prstGeom>
          <a:ln w="28575">
            <a:solidFill>
              <a:srgbClr val="0070C0"/>
            </a:solidFill>
          </a:ln>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6540836" y="3492013"/>
            <a:ext cx="1800211" cy="1242138"/>
          </a:xfrm>
          <a:prstGeom prst="rect">
            <a:avLst/>
          </a:prstGeom>
          <a:ln w="28575">
            <a:solidFill>
              <a:srgbClr val="0070C0"/>
            </a:solidFill>
          </a:ln>
        </p:spPr>
      </p:pic>
      <p:pic>
        <p:nvPicPr>
          <p:cNvPr id="13" name="Picture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819874" y="5083670"/>
            <a:ext cx="1242138" cy="1508787"/>
          </a:xfrm>
          <a:prstGeom prst="rect">
            <a:avLst/>
          </a:prstGeom>
          <a:ln w="28575">
            <a:solidFill>
              <a:srgbClr val="0070C0"/>
            </a:solidFill>
          </a:ln>
        </p:spPr>
      </p:pic>
    </p:spTree>
    <p:extLst>
      <p:ext uri="{BB962C8B-B14F-4D97-AF65-F5344CB8AC3E}">
        <p14:creationId xmlns:p14="http://schemas.microsoft.com/office/powerpoint/2010/main" val="13556334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971600" y="1481882"/>
            <a:ext cx="3346704" cy="5061798"/>
          </a:xfrm>
        </p:spPr>
        <p:txBody>
          <a:bodyPr>
            <a:normAutofit fontScale="70000" lnSpcReduction="20000"/>
          </a:bodyPr>
          <a:lstStyle/>
          <a:p>
            <a:pPr marL="45720" indent="0">
              <a:buNone/>
            </a:pPr>
            <a:r>
              <a:rPr lang="en-GB" sz="3100" b="1" dirty="0" smtClean="0">
                <a:latin typeface="Calibri" panose="020F0502020204030204" pitchFamily="34" charset="0"/>
              </a:rPr>
              <a:t>Be a </a:t>
            </a:r>
            <a:r>
              <a:rPr lang="en-GB" sz="3100" b="1" dirty="0">
                <a:solidFill>
                  <a:srgbClr val="FF0000"/>
                </a:solidFill>
                <a:latin typeface="Calibri" panose="020F0502020204030204" pitchFamily="34" charset="0"/>
              </a:rPr>
              <a:t>T</a:t>
            </a:r>
            <a:r>
              <a:rPr lang="en-GB" sz="3100" b="1" dirty="0" smtClean="0">
                <a:solidFill>
                  <a:srgbClr val="FF0000"/>
                </a:solidFill>
                <a:latin typeface="Calibri" panose="020F0502020204030204" pitchFamily="34" charset="0"/>
              </a:rPr>
              <a:t>eam </a:t>
            </a:r>
            <a:r>
              <a:rPr lang="en-GB" sz="3100" b="1" dirty="0">
                <a:solidFill>
                  <a:srgbClr val="FF0000"/>
                </a:solidFill>
                <a:latin typeface="Calibri" panose="020F0502020204030204" pitchFamily="34" charset="0"/>
              </a:rPr>
              <a:t>P</a:t>
            </a:r>
            <a:r>
              <a:rPr lang="en-GB" sz="3100" b="1" dirty="0" smtClean="0">
                <a:solidFill>
                  <a:srgbClr val="FF0000"/>
                </a:solidFill>
                <a:latin typeface="Calibri" panose="020F0502020204030204" pitchFamily="34" charset="0"/>
              </a:rPr>
              <a:t>layer </a:t>
            </a:r>
            <a:r>
              <a:rPr lang="en-GB" sz="3100" b="1" dirty="0" smtClean="0">
                <a:latin typeface="Calibri" panose="020F0502020204030204" pitchFamily="34" charset="0"/>
              </a:rPr>
              <a:t>by</a:t>
            </a:r>
          </a:p>
          <a:p>
            <a:pPr>
              <a:buFont typeface="Wingdings" panose="05000000000000000000" pitchFamily="2" charset="2"/>
              <a:buChar char="ü"/>
            </a:pPr>
            <a:r>
              <a:rPr lang="en-GB" b="1" dirty="0">
                <a:solidFill>
                  <a:schemeClr val="accent1"/>
                </a:solidFill>
                <a:latin typeface="Calibri" panose="020F0502020204030204" pitchFamily="34" charset="0"/>
              </a:rPr>
              <a:t>l</a:t>
            </a:r>
            <a:r>
              <a:rPr lang="en-GB" b="1" dirty="0" smtClean="0">
                <a:solidFill>
                  <a:schemeClr val="accent1"/>
                </a:solidFill>
                <a:latin typeface="Calibri" panose="020F0502020204030204" pitchFamily="34" charset="0"/>
              </a:rPr>
              <a:t>istening and communicating clearly with everyone</a:t>
            </a:r>
          </a:p>
          <a:p>
            <a:pPr>
              <a:buFont typeface="Wingdings" panose="05000000000000000000" pitchFamily="2" charset="2"/>
              <a:buChar char="ü"/>
            </a:pPr>
            <a:r>
              <a:rPr lang="en-GB" b="1" dirty="0">
                <a:solidFill>
                  <a:schemeClr val="accent1"/>
                </a:solidFill>
                <a:latin typeface="Calibri" panose="020F0502020204030204" pitchFamily="34" charset="0"/>
              </a:rPr>
              <a:t>b</a:t>
            </a:r>
            <a:r>
              <a:rPr lang="en-GB" b="1" dirty="0" smtClean="0">
                <a:solidFill>
                  <a:schemeClr val="accent1"/>
                </a:solidFill>
                <a:latin typeface="Calibri" panose="020F0502020204030204" pitchFamily="34" charset="0"/>
              </a:rPr>
              <a:t>eing reliable and helpful as a member of your team</a:t>
            </a:r>
          </a:p>
          <a:p>
            <a:pPr>
              <a:buFont typeface="Wingdings" panose="05000000000000000000" pitchFamily="2" charset="2"/>
              <a:buChar char="ü"/>
            </a:pPr>
            <a:r>
              <a:rPr lang="en-GB" b="1" dirty="0">
                <a:solidFill>
                  <a:schemeClr val="accent1"/>
                </a:solidFill>
                <a:latin typeface="Calibri" panose="020F0502020204030204" pitchFamily="34" charset="0"/>
              </a:rPr>
              <a:t>b</a:t>
            </a:r>
            <a:r>
              <a:rPr lang="en-GB" b="1" dirty="0" smtClean="0">
                <a:solidFill>
                  <a:schemeClr val="accent1"/>
                </a:solidFill>
                <a:latin typeface="Calibri" panose="020F0502020204030204" pitchFamily="34" charset="0"/>
              </a:rPr>
              <a:t>eing given the opportunity to participate in class/group meetings and discussions or team activities</a:t>
            </a:r>
          </a:p>
          <a:p>
            <a:pPr>
              <a:buFont typeface="Wingdings" panose="05000000000000000000" pitchFamily="2" charset="2"/>
              <a:buChar char="ü"/>
            </a:pPr>
            <a:r>
              <a:rPr lang="en-GB" b="1" dirty="0">
                <a:solidFill>
                  <a:schemeClr val="accent1"/>
                </a:solidFill>
                <a:latin typeface="Calibri" panose="020F0502020204030204" pitchFamily="34" charset="0"/>
              </a:rPr>
              <a:t>r</a:t>
            </a:r>
            <a:r>
              <a:rPr lang="en-GB" b="1" dirty="0" smtClean="0">
                <a:solidFill>
                  <a:schemeClr val="accent1"/>
                </a:solidFill>
                <a:latin typeface="Calibri" panose="020F0502020204030204" pitchFamily="34" charset="0"/>
              </a:rPr>
              <a:t>especting everyone’s opinion and trying to see other people’s points of view</a:t>
            </a:r>
          </a:p>
          <a:p>
            <a:pPr>
              <a:buFont typeface="Wingdings" panose="05000000000000000000" pitchFamily="2" charset="2"/>
              <a:buChar char="ü"/>
            </a:pPr>
            <a:r>
              <a:rPr lang="en-GB" b="1" dirty="0">
                <a:solidFill>
                  <a:schemeClr val="accent1"/>
                </a:solidFill>
                <a:latin typeface="Calibri" panose="020F0502020204030204" pitchFamily="34" charset="0"/>
              </a:rPr>
              <a:t>h</a:t>
            </a:r>
            <a:r>
              <a:rPr lang="en-GB" b="1" dirty="0" smtClean="0">
                <a:solidFill>
                  <a:schemeClr val="accent1"/>
                </a:solidFill>
                <a:latin typeface="Calibri" panose="020F0502020204030204" pitchFamily="34" charset="0"/>
              </a:rPr>
              <a:t>elping to deal with problems and difficult situations, supporting one another</a:t>
            </a:r>
          </a:p>
          <a:p>
            <a:pPr>
              <a:buFont typeface="Wingdings" panose="05000000000000000000" pitchFamily="2" charset="2"/>
              <a:buChar char="ü"/>
            </a:pPr>
            <a:r>
              <a:rPr lang="en-GB" b="1" dirty="0">
                <a:solidFill>
                  <a:schemeClr val="accent1"/>
                </a:solidFill>
                <a:latin typeface="Calibri" panose="020F0502020204030204" pitchFamily="34" charset="0"/>
              </a:rPr>
              <a:t>b</a:t>
            </a:r>
            <a:r>
              <a:rPr lang="en-GB" b="1" dirty="0" smtClean="0">
                <a:solidFill>
                  <a:schemeClr val="accent1"/>
                </a:solidFill>
                <a:latin typeface="Calibri" panose="020F0502020204030204" pitchFamily="34" charset="0"/>
              </a:rPr>
              <a:t>eing able to compromise and be flexible</a:t>
            </a:r>
          </a:p>
          <a:p>
            <a:pPr>
              <a:buFont typeface="Wingdings" panose="05000000000000000000" pitchFamily="2" charset="2"/>
              <a:buChar char="ü"/>
            </a:pPr>
            <a:r>
              <a:rPr lang="en-GB" b="1" dirty="0">
                <a:solidFill>
                  <a:schemeClr val="accent1"/>
                </a:solidFill>
                <a:latin typeface="Calibri" panose="020F0502020204030204" pitchFamily="34" charset="0"/>
              </a:rPr>
              <a:t>t</a:t>
            </a:r>
            <a:r>
              <a:rPr lang="en-GB" b="1" dirty="0" smtClean="0">
                <a:solidFill>
                  <a:schemeClr val="accent1"/>
                </a:solidFill>
                <a:latin typeface="Calibri" panose="020F0502020204030204" pitchFamily="34" charset="0"/>
              </a:rPr>
              <a:t>aking responsibility and being willing to admit you could have done something differently</a:t>
            </a:r>
          </a:p>
          <a:p>
            <a:pPr>
              <a:buFont typeface="Wingdings" panose="05000000000000000000" pitchFamily="2" charset="2"/>
              <a:buChar char="ü"/>
            </a:pPr>
            <a:r>
              <a:rPr lang="en-GB" b="1" dirty="0">
                <a:solidFill>
                  <a:schemeClr val="accent1"/>
                </a:solidFill>
                <a:latin typeface="Calibri" panose="020F0502020204030204" pitchFamily="34" charset="0"/>
              </a:rPr>
              <a:t>b</a:t>
            </a:r>
            <a:r>
              <a:rPr lang="en-GB" b="1" dirty="0" smtClean="0">
                <a:solidFill>
                  <a:schemeClr val="accent1"/>
                </a:solidFill>
                <a:latin typeface="Calibri" panose="020F0502020204030204" pitchFamily="34" charset="0"/>
              </a:rPr>
              <a:t>eing part of a school club or team</a:t>
            </a:r>
          </a:p>
          <a:p>
            <a:pPr>
              <a:buFont typeface="Wingdings" panose="05000000000000000000" pitchFamily="2" charset="2"/>
              <a:buChar char="ü"/>
            </a:pPr>
            <a:r>
              <a:rPr lang="en-GB" b="1" dirty="0">
                <a:solidFill>
                  <a:schemeClr val="accent1"/>
                </a:solidFill>
                <a:latin typeface="Calibri" panose="020F0502020204030204" pitchFamily="34" charset="0"/>
              </a:rPr>
              <a:t>r</a:t>
            </a:r>
            <a:r>
              <a:rPr lang="en-GB" b="1" dirty="0" smtClean="0">
                <a:solidFill>
                  <a:schemeClr val="accent1"/>
                </a:solidFill>
                <a:latin typeface="Calibri" panose="020F0502020204030204" pitchFamily="34" charset="0"/>
              </a:rPr>
              <a:t>epresenting your school</a:t>
            </a:r>
          </a:p>
        </p:txBody>
      </p:sp>
      <p:sp>
        <p:nvSpPr>
          <p:cNvPr id="6" name="TextBox 5"/>
          <p:cNvSpPr txBox="1"/>
          <p:nvPr/>
        </p:nvSpPr>
        <p:spPr>
          <a:xfrm>
            <a:off x="726376" y="188640"/>
            <a:ext cx="7632848" cy="1077218"/>
          </a:xfrm>
          <a:prstGeom prst="rect">
            <a:avLst/>
          </a:prstGeom>
          <a:noFill/>
        </p:spPr>
        <p:txBody>
          <a:bodyPr wrap="square" rtlCol="0">
            <a:spAutoFit/>
          </a:bodyPr>
          <a:lstStyle/>
          <a:p>
            <a:pPr algn="ctr"/>
            <a:r>
              <a:rPr lang="en-GB" sz="3200" b="1" dirty="0" smtClean="0">
                <a:solidFill>
                  <a:srgbClr val="FF0000"/>
                </a:solidFill>
                <a:latin typeface="Calibri" panose="020F0502020204030204" pitchFamily="34" charset="0"/>
              </a:rPr>
              <a:t>During your time at All Saints you will have the opportunity to……..</a:t>
            </a:r>
            <a:endParaRPr lang="en-GB" sz="3200" b="1" dirty="0">
              <a:solidFill>
                <a:srgbClr val="FF0000"/>
              </a:solidFill>
              <a:latin typeface="Calibri" panose="020F0502020204030204" pitchFamily="34" charset="0"/>
            </a:endParaRPr>
          </a:p>
        </p:txBody>
      </p:sp>
      <p:pic>
        <p:nvPicPr>
          <p:cNvPr id="4" name="Content Placeholder 3"/>
          <p:cNvPicPr>
            <a:picLocks noGrp="1" noChangeAspect="1"/>
          </p:cNvPicPr>
          <p:nvPr>
            <p:ph sz="quarter" idx="14"/>
          </p:nvPr>
        </p:nvPicPr>
        <p:blipFill>
          <a:blip r:embed="rId2" cstate="print">
            <a:extLst>
              <a:ext uri="{28A0092B-C50C-407E-A947-70E740481C1C}">
                <a14:useLocalDpi xmlns:a14="http://schemas.microsoft.com/office/drawing/2010/main" val="0"/>
              </a:ext>
            </a:extLst>
          </a:blip>
          <a:stretch>
            <a:fillRect/>
          </a:stretch>
        </p:blipFill>
        <p:spPr>
          <a:xfrm>
            <a:off x="4932040" y="1412776"/>
            <a:ext cx="3346450" cy="2230966"/>
          </a:xfrm>
          <a:ln w="28575">
            <a:solidFill>
              <a:srgbClr val="0070C0"/>
            </a:solidFill>
          </a:ln>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32040" y="3789040"/>
            <a:ext cx="3347864" cy="2510898"/>
          </a:xfrm>
          <a:prstGeom prst="rect">
            <a:avLst/>
          </a:prstGeom>
          <a:ln w="28575">
            <a:solidFill>
              <a:srgbClr val="0070C0"/>
            </a:solidFill>
          </a:ln>
        </p:spPr>
      </p:pic>
    </p:spTree>
    <p:extLst>
      <p:ext uri="{BB962C8B-B14F-4D97-AF65-F5344CB8AC3E}">
        <p14:creationId xmlns:p14="http://schemas.microsoft.com/office/powerpoint/2010/main" val="13556334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971600" y="1481882"/>
            <a:ext cx="3346704" cy="5061798"/>
          </a:xfrm>
        </p:spPr>
        <p:txBody>
          <a:bodyPr>
            <a:normAutofit/>
          </a:bodyPr>
          <a:lstStyle/>
          <a:p>
            <a:pPr marL="45720" indent="0">
              <a:buNone/>
            </a:pPr>
            <a:r>
              <a:rPr lang="en-GB" sz="2600" b="1" dirty="0" smtClean="0">
                <a:latin typeface="Calibri" panose="020F0502020204030204" pitchFamily="34" charset="0"/>
              </a:rPr>
              <a:t>Be a </a:t>
            </a:r>
            <a:r>
              <a:rPr lang="en-GB" sz="2600" b="1" dirty="0" smtClean="0">
                <a:solidFill>
                  <a:srgbClr val="FF0000"/>
                </a:solidFill>
                <a:latin typeface="Calibri" panose="020F0502020204030204" pitchFamily="34" charset="0"/>
              </a:rPr>
              <a:t>Health </a:t>
            </a:r>
            <a:r>
              <a:rPr lang="en-GB" sz="2600" b="1" dirty="0">
                <a:solidFill>
                  <a:srgbClr val="FF0000"/>
                </a:solidFill>
                <a:latin typeface="Calibri" panose="020F0502020204030204" pitchFamily="34" charset="0"/>
              </a:rPr>
              <a:t>E</a:t>
            </a:r>
            <a:r>
              <a:rPr lang="en-GB" sz="2600" b="1" dirty="0" smtClean="0">
                <a:solidFill>
                  <a:srgbClr val="FF0000"/>
                </a:solidFill>
                <a:latin typeface="Calibri" panose="020F0502020204030204" pitchFamily="34" charset="0"/>
              </a:rPr>
              <a:t>xpert </a:t>
            </a:r>
            <a:r>
              <a:rPr lang="en-GB" sz="2600" b="1" dirty="0" smtClean="0">
                <a:latin typeface="Calibri" panose="020F0502020204030204" pitchFamily="34" charset="0"/>
              </a:rPr>
              <a:t>by</a:t>
            </a:r>
          </a:p>
          <a:p>
            <a:pPr marL="45720" indent="0">
              <a:buNone/>
            </a:pPr>
            <a:endParaRPr lang="en-GB" sz="1600" b="1" dirty="0" smtClean="0">
              <a:latin typeface="Calibri" panose="020F0502020204030204" pitchFamily="34" charset="0"/>
            </a:endParaRPr>
          </a:p>
          <a:p>
            <a:pPr>
              <a:buFont typeface="Wingdings" panose="05000000000000000000" pitchFamily="2" charset="2"/>
              <a:buChar char="ü"/>
            </a:pPr>
            <a:r>
              <a:rPr lang="en-GB" sz="1600" b="1" dirty="0">
                <a:solidFill>
                  <a:schemeClr val="accent1"/>
                </a:solidFill>
                <a:latin typeface="Calibri" panose="020F0502020204030204" pitchFamily="34" charset="0"/>
              </a:rPr>
              <a:t>c</a:t>
            </a:r>
            <a:r>
              <a:rPr lang="en-GB" sz="1600" b="1" dirty="0" smtClean="0">
                <a:solidFill>
                  <a:schemeClr val="accent1"/>
                </a:solidFill>
                <a:latin typeface="Calibri" panose="020F0502020204030204" pitchFamily="34" charset="0"/>
              </a:rPr>
              <a:t>hoosing healthy foods</a:t>
            </a:r>
          </a:p>
          <a:p>
            <a:pPr>
              <a:buFont typeface="Wingdings" panose="05000000000000000000" pitchFamily="2" charset="2"/>
              <a:buChar char="ü"/>
            </a:pPr>
            <a:r>
              <a:rPr lang="en-GB" sz="1600" b="1" dirty="0">
                <a:solidFill>
                  <a:schemeClr val="accent1"/>
                </a:solidFill>
                <a:latin typeface="Calibri" panose="020F0502020204030204" pitchFamily="34" charset="0"/>
              </a:rPr>
              <a:t>g</a:t>
            </a:r>
            <a:r>
              <a:rPr lang="en-GB" sz="1600" b="1" dirty="0" smtClean="0">
                <a:solidFill>
                  <a:schemeClr val="accent1"/>
                </a:solidFill>
                <a:latin typeface="Calibri" panose="020F0502020204030204" pitchFamily="34" charset="0"/>
              </a:rPr>
              <a:t>etting some regular exercise</a:t>
            </a:r>
          </a:p>
          <a:p>
            <a:pPr>
              <a:buFont typeface="Wingdings" panose="05000000000000000000" pitchFamily="2" charset="2"/>
              <a:buChar char="ü"/>
            </a:pPr>
            <a:r>
              <a:rPr lang="en-GB" sz="1600" b="1" dirty="0">
                <a:solidFill>
                  <a:schemeClr val="accent1"/>
                </a:solidFill>
                <a:latin typeface="Calibri" panose="020F0502020204030204" pitchFamily="34" charset="0"/>
              </a:rPr>
              <a:t>g</a:t>
            </a:r>
            <a:r>
              <a:rPr lang="en-GB" sz="1600" b="1" dirty="0" smtClean="0">
                <a:solidFill>
                  <a:schemeClr val="accent1"/>
                </a:solidFill>
                <a:latin typeface="Calibri" panose="020F0502020204030204" pitchFamily="34" charset="0"/>
              </a:rPr>
              <a:t>etting a good night’s sleep</a:t>
            </a:r>
          </a:p>
          <a:p>
            <a:pPr>
              <a:buFont typeface="Wingdings" panose="05000000000000000000" pitchFamily="2" charset="2"/>
              <a:buChar char="ü"/>
            </a:pPr>
            <a:r>
              <a:rPr lang="en-GB" sz="1600" b="1" dirty="0">
                <a:solidFill>
                  <a:schemeClr val="accent1"/>
                </a:solidFill>
                <a:latin typeface="Calibri" panose="020F0502020204030204" pitchFamily="34" charset="0"/>
              </a:rPr>
              <a:t>a</a:t>
            </a:r>
            <a:r>
              <a:rPr lang="en-GB" sz="1600" b="1" dirty="0" smtClean="0">
                <a:solidFill>
                  <a:schemeClr val="accent1"/>
                </a:solidFill>
                <a:latin typeface="Calibri" panose="020F0502020204030204" pitchFamily="34" charset="0"/>
              </a:rPr>
              <a:t>voiding unhealthy habits</a:t>
            </a:r>
          </a:p>
          <a:p>
            <a:pPr>
              <a:buFont typeface="Wingdings" panose="05000000000000000000" pitchFamily="2" charset="2"/>
              <a:buChar char="ü"/>
            </a:pPr>
            <a:r>
              <a:rPr lang="en-GB" sz="1600" b="1" dirty="0">
                <a:solidFill>
                  <a:schemeClr val="accent1"/>
                </a:solidFill>
                <a:latin typeface="Calibri" panose="020F0502020204030204" pitchFamily="34" charset="0"/>
              </a:rPr>
              <a:t>r</a:t>
            </a:r>
            <a:r>
              <a:rPr lang="en-GB" sz="1600" b="1" dirty="0" smtClean="0">
                <a:solidFill>
                  <a:schemeClr val="accent1"/>
                </a:solidFill>
                <a:latin typeface="Calibri" panose="020F0502020204030204" pitchFamily="34" charset="0"/>
              </a:rPr>
              <a:t>emembering good hygiene</a:t>
            </a:r>
          </a:p>
          <a:p>
            <a:pPr>
              <a:buFont typeface="Wingdings" panose="05000000000000000000" pitchFamily="2" charset="2"/>
              <a:buChar char="ü"/>
            </a:pPr>
            <a:r>
              <a:rPr lang="en-GB" sz="1600" b="1" dirty="0">
                <a:solidFill>
                  <a:schemeClr val="accent1"/>
                </a:solidFill>
                <a:latin typeface="Calibri" panose="020F0502020204030204" pitchFamily="34" charset="0"/>
              </a:rPr>
              <a:t>e</a:t>
            </a:r>
            <a:r>
              <a:rPr lang="en-GB" sz="1600" b="1" dirty="0" smtClean="0">
                <a:solidFill>
                  <a:schemeClr val="accent1"/>
                </a:solidFill>
                <a:latin typeface="Calibri" panose="020F0502020204030204" pitchFamily="34" charset="0"/>
              </a:rPr>
              <a:t>xperiencing and participating in PSHE lessons and becoming equipped with an awareness of good mental health and wellbeing</a:t>
            </a:r>
          </a:p>
          <a:p>
            <a:pPr>
              <a:buFont typeface="Wingdings" panose="05000000000000000000" pitchFamily="2" charset="2"/>
              <a:buChar char="ü"/>
            </a:pPr>
            <a:r>
              <a:rPr lang="en-GB" sz="1600" b="1" dirty="0">
                <a:solidFill>
                  <a:schemeClr val="accent1"/>
                </a:solidFill>
                <a:latin typeface="Calibri" panose="020F0502020204030204" pitchFamily="34" charset="0"/>
              </a:rPr>
              <a:t>l</a:t>
            </a:r>
            <a:r>
              <a:rPr lang="en-GB" sz="1600" b="1" dirty="0" smtClean="0">
                <a:solidFill>
                  <a:schemeClr val="accent1"/>
                </a:solidFill>
                <a:latin typeface="Calibri" panose="020F0502020204030204" pitchFamily="34" charset="0"/>
              </a:rPr>
              <a:t>earning about how your body works and listening to your body</a:t>
            </a:r>
          </a:p>
        </p:txBody>
      </p:sp>
      <p:sp>
        <p:nvSpPr>
          <p:cNvPr id="6" name="TextBox 5"/>
          <p:cNvSpPr txBox="1"/>
          <p:nvPr/>
        </p:nvSpPr>
        <p:spPr>
          <a:xfrm>
            <a:off x="726376" y="188640"/>
            <a:ext cx="7632848" cy="1077218"/>
          </a:xfrm>
          <a:prstGeom prst="rect">
            <a:avLst/>
          </a:prstGeom>
          <a:noFill/>
        </p:spPr>
        <p:txBody>
          <a:bodyPr wrap="square" rtlCol="0">
            <a:spAutoFit/>
          </a:bodyPr>
          <a:lstStyle/>
          <a:p>
            <a:pPr algn="ctr"/>
            <a:r>
              <a:rPr lang="en-GB" sz="3200" b="1" dirty="0" smtClean="0">
                <a:solidFill>
                  <a:srgbClr val="FF0000"/>
                </a:solidFill>
                <a:latin typeface="Calibri" panose="020F0502020204030204" pitchFamily="34" charset="0"/>
              </a:rPr>
              <a:t>During your time at All Saints you will have the opportunity to……..</a:t>
            </a:r>
            <a:endParaRPr lang="en-GB" sz="3200" b="1" dirty="0">
              <a:solidFill>
                <a:srgbClr val="FF0000"/>
              </a:solidFill>
              <a:latin typeface="Calibri" panose="020F0502020204030204" pitchFamily="34" charset="0"/>
            </a:endParaRPr>
          </a:p>
        </p:txBody>
      </p:sp>
      <p:pic>
        <p:nvPicPr>
          <p:cNvPr id="4" name="Content Placeholder 3"/>
          <p:cNvPicPr>
            <a:picLocks noGrp="1" noChangeAspect="1"/>
          </p:cNvPicPr>
          <p:nvPr>
            <p:ph sz="quarter" idx="14"/>
          </p:nvPr>
        </p:nvPicPr>
        <p:blipFill>
          <a:blip r:embed="rId2" cstate="print">
            <a:extLst>
              <a:ext uri="{28A0092B-C50C-407E-A947-70E740481C1C}">
                <a14:useLocalDpi xmlns:a14="http://schemas.microsoft.com/office/drawing/2010/main" val="0"/>
              </a:ext>
            </a:extLst>
          </a:blip>
          <a:stretch>
            <a:fillRect/>
          </a:stretch>
        </p:blipFill>
        <p:spPr>
          <a:xfrm>
            <a:off x="5012774" y="1556792"/>
            <a:ext cx="3346450" cy="2509837"/>
          </a:xfrm>
          <a:ln w="28575">
            <a:solidFill>
              <a:srgbClr val="0070C0"/>
            </a:solidFill>
          </a:ln>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4048" y="4149080"/>
            <a:ext cx="3355176" cy="1786522"/>
          </a:xfrm>
          <a:prstGeom prst="rect">
            <a:avLst/>
          </a:prstGeom>
          <a:ln w="28575">
            <a:solidFill>
              <a:srgbClr val="0070C0"/>
            </a:solidFill>
          </a:ln>
        </p:spPr>
      </p:pic>
    </p:spTree>
    <p:extLst>
      <p:ext uri="{BB962C8B-B14F-4D97-AF65-F5344CB8AC3E}">
        <p14:creationId xmlns:p14="http://schemas.microsoft.com/office/powerpoint/2010/main" val="13556334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971600" y="1481882"/>
            <a:ext cx="3346704" cy="5061798"/>
          </a:xfrm>
        </p:spPr>
        <p:txBody>
          <a:bodyPr>
            <a:normAutofit fontScale="77500" lnSpcReduction="20000"/>
          </a:bodyPr>
          <a:lstStyle/>
          <a:p>
            <a:pPr marL="45720" indent="0">
              <a:buNone/>
            </a:pPr>
            <a:r>
              <a:rPr lang="en-GB" sz="2800" b="1" dirty="0" smtClean="0">
                <a:latin typeface="Calibri" panose="020F0502020204030204" pitchFamily="34" charset="0"/>
              </a:rPr>
              <a:t>Be </a:t>
            </a:r>
            <a:r>
              <a:rPr lang="en-GB" sz="2800" b="1" dirty="0">
                <a:solidFill>
                  <a:srgbClr val="FF0000"/>
                </a:solidFill>
                <a:latin typeface="Calibri" panose="020F0502020204030204" pitchFamily="34" charset="0"/>
              </a:rPr>
              <a:t>A</a:t>
            </a:r>
            <a:r>
              <a:rPr lang="en-GB" sz="2800" b="1" dirty="0" smtClean="0">
                <a:solidFill>
                  <a:srgbClr val="FF0000"/>
                </a:solidFill>
                <a:latin typeface="Calibri" panose="020F0502020204030204" pitchFamily="34" charset="0"/>
              </a:rPr>
              <a:t>ware</a:t>
            </a:r>
            <a:r>
              <a:rPr lang="en-GB" sz="2800" b="1" dirty="0" smtClean="0">
                <a:latin typeface="Calibri" panose="020F0502020204030204" pitchFamily="34" charset="0"/>
              </a:rPr>
              <a:t> by</a:t>
            </a:r>
          </a:p>
          <a:p>
            <a:pPr marL="45720" indent="0">
              <a:buNone/>
            </a:pPr>
            <a:endParaRPr lang="en-GB" b="1" dirty="0" smtClean="0">
              <a:latin typeface="Calibri" panose="020F0502020204030204" pitchFamily="34" charset="0"/>
            </a:endParaRPr>
          </a:p>
          <a:p>
            <a:pPr>
              <a:buFont typeface="Wingdings" panose="05000000000000000000" pitchFamily="2" charset="2"/>
              <a:buChar char="ü"/>
            </a:pPr>
            <a:r>
              <a:rPr lang="en-GB" sz="2100" b="1" dirty="0">
                <a:solidFill>
                  <a:schemeClr val="accent1"/>
                </a:solidFill>
                <a:latin typeface="Calibri" panose="020F0502020204030204" pitchFamily="34" charset="0"/>
              </a:rPr>
              <a:t>u</a:t>
            </a:r>
            <a:r>
              <a:rPr lang="en-GB" sz="2100" b="1" dirty="0" smtClean="0">
                <a:solidFill>
                  <a:schemeClr val="accent1"/>
                </a:solidFill>
                <a:latin typeface="Calibri" panose="020F0502020204030204" pitchFamily="34" charset="0"/>
              </a:rPr>
              <a:t>nderstanding and responding to current events</a:t>
            </a:r>
          </a:p>
          <a:p>
            <a:pPr>
              <a:buFont typeface="Wingdings" panose="05000000000000000000" pitchFamily="2" charset="2"/>
              <a:buChar char="ü"/>
            </a:pPr>
            <a:r>
              <a:rPr lang="en-GB" sz="2100" b="1" dirty="0">
                <a:solidFill>
                  <a:schemeClr val="accent1"/>
                </a:solidFill>
                <a:latin typeface="Calibri" panose="020F0502020204030204" pitchFamily="34" charset="0"/>
              </a:rPr>
              <a:t>b</a:t>
            </a:r>
            <a:r>
              <a:rPr lang="en-GB" sz="2100" b="1" dirty="0" smtClean="0">
                <a:solidFill>
                  <a:schemeClr val="accent1"/>
                </a:solidFill>
                <a:latin typeface="Calibri" panose="020F0502020204030204" pitchFamily="34" charset="0"/>
              </a:rPr>
              <a:t>eing a reporter</a:t>
            </a:r>
          </a:p>
          <a:p>
            <a:pPr>
              <a:buFont typeface="Wingdings" panose="05000000000000000000" pitchFamily="2" charset="2"/>
              <a:buChar char="ü"/>
            </a:pPr>
            <a:r>
              <a:rPr lang="en-GB" sz="2100" b="1" dirty="0">
                <a:solidFill>
                  <a:schemeClr val="accent1"/>
                </a:solidFill>
                <a:latin typeface="Calibri" panose="020F0502020204030204" pitchFamily="34" charset="0"/>
              </a:rPr>
              <a:t>c</a:t>
            </a:r>
            <a:r>
              <a:rPr lang="en-GB" sz="2100" b="1" dirty="0" smtClean="0">
                <a:solidFill>
                  <a:schemeClr val="accent1"/>
                </a:solidFill>
                <a:latin typeface="Calibri" panose="020F0502020204030204" pitchFamily="34" charset="0"/>
              </a:rPr>
              <a:t>elebrating important occasions</a:t>
            </a:r>
          </a:p>
          <a:p>
            <a:pPr>
              <a:buFont typeface="Wingdings" panose="05000000000000000000" pitchFamily="2" charset="2"/>
              <a:buChar char="ü"/>
            </a:pPr>
            <a:r>
              <a:rPr lang="en-GB" sz="2100" b="1" dirty="0">
                <a:solidFill>
                  <a:schemeClr val="accent1"/>
                </a:solidFill>
                <a:latin typeface="Calibri" panose="020F0502020204030204" pitchFamily="34" charset="0"/>
              </a:rPr>
              <a:t>c</a:t>
            </a:r>
            <a:r>
              <a:rPr lang="en-GB" sz="2100" b="1" dirty="0" smtClean="0">
                <a:solidFill>
                  <a:schemeClr val="accent1"/>
                </a:solidFill>
                <a:latin typeface="Calibri" panose="020F0502020204030204" pitchFamily="34" charset="0"/>
              </a:rPr>
              <a:t>elebrating religious festivals</a:t>
            </a:r>
          </a:p>
          <a:p>
            <a:pPr>
              <a:buFont typeface="Wingdings" panose="05000000000000000000" pitchFamily="2" charset="2"/>
              <a:buChar char="ü"/>
            </a:pPr>
            <a:r>
              <a:rPr lang="en-GB" sz="2100" b="1" dirty="0">
                <a:solidFill>
                  <a:schemeClr val="accent1"/>
                </a:solidFill>
                <a:latin typeface="Calibri" panose="020F0502020204030204" pitchFamily="34" charset="0"/>
              </a:rPr>
              <a:t>b</a:t>
            </a:r>
            <a:r>
              <a:rPr lang="en-GB" sz="2100" b="1" dirty="0" smtClean="0">
                <a:solidFill>
                  <a:schemeClr val="accent1"/>
                </a:solidFill>
                <a:latin typeface="Calibri" panose="020F0502020204030204" pitchFamily="34" charset="0"/>
              </a:rPr>
              <a:t>eing observant of your surroundings and senses</a:t>
            </a:r>
          </a:p>
          <a:p>
            <a:pPr>
              <a:buFont typeface="Wingdings" panose="05000000000000000000" pitchFamily="2" charset="2"/>
              <a:buChar char="ü"/>
            </a:pPr>
            <a:r>
              <a:rPr lang="en-GB" sz="2100" b="1" dirty="0">
                <a:solidFill>
                  <a:schemeClr val="accent1"/>
                </a:solidFill>
                <a:latin typeface="Calibri" panose="020F0502020204030204" pitchFamily="34" charset="0"/>
              </a:rPr>
              <a:t>l</a:t>
            </a:r>
            <a:r>
              <a:rPr lang="en-GB" sz="2100" b="1" dirty="0" smtClean="0">
                <a:solidFill>
                  <a:schemeClr val="accent1"/>
                </a:solidFill>
                <a:latin typeface="Calibri" panose="020F0502020204030204" pitchFamily="34" charset="0"/>
              </a:rPr>
              <a:t>istening to others</a:t>
            </a:r>
          </a:p>
          <a:p>
            <a:pPr>
              <a:buFont typeface="Wingdings" panose="05000000000000000000" pitchFamily="2" charset="2"/>
              <a:buChar char="ü"/>
            </a:pPr>
            <a:r>
              <a:rPr lang="en-GB" sz="2100" b="1" dirty="0">
                <a:solidFill>
                  <a:schemeClr val="accent1"/>
                </a:solidFill>
                <a:latin typeface="Calibri" panose="020F0502020204030204" pitchFamily="34" charset="0"/>
              </a:rPr>
              <a:t>t</a:t>
            </a:r>
            <a:r>
              <a:rPr lang="en-GB" sz="2100" b="1" dirty="0" smtClean="0">
                <a:solidFill>
                  <a:schemeClr val="accent1"/>
                </a:solidFill>
                <a:latin typeface="Calibri" panose="020F0502020204030204" pitchFamily="34" charset="0"/>
              </a:rPr>
              <a:t>aking responsibility for your behaviour, thoughts and feelings</a:t>
            </a:r>
          </a:p>
          <a:p>
            <a:pPr>
              <a:buFont typeface="Wingdings" panose="05000000000000000000" pitchFamily="2" charset="2"/>
              <a:buChar char="ü"/>
            </a:pPr>
            <a:r>
              <a:rPr lang="en-GB" sz="2100" b="1" dirty="0">
                <a:solidFill>
                  <a:schemeClr val="accent1"/>
                </a:solidFill>
                <a:latin typeface="Calibri" panose="020F0502020204030204" pitchFamily="34" charset="0"/>
              </a:rPr>
              <a:t>b</a:t>
            </a:r>
            <a:r>
              <a:rPr lang="en-GB" sz="2100" b="1" dirty="0" smtClean="0">
                <a:solidFill>
                  <a:schemeClr val="accent1"/>
                </a:solidFill>
                <a:latin typeface="Calibri" panose="020F0502020204030204" pitchFamily="34" charset="0"/>
              </a:rPr>
              <a:t>eing aware of how to show safe, online behaviours </a:t>
            </a:r>
          </a:p>
          <a:p>
            <a:pPr>
              <a:buFont typeface="Wingdings" panose="05000000000000000000" pitchFamily="2" charset="2"/>
              <a:buChar char="ü"/>
            </a:pPr>
            <a:r>
              <a:rPr lang="en-GB" sz="2100" b="1" dirty="0">
                <a:solidFill>
                  <a:schemeClr val="accent1"/>
                </a:solidFill>
                <a:latin typeface="Calibri" panose="020F0502020204030204" pitchFamily="34" charset="0"/>
              </a:rPr>
              <a:t>k</a:t>
            </a:r>
            <a:r>
              <a:rPr lang="en-GB" sz="2100" b="1" dirty="0" smtClean="0">
                <a:solidFill>
                  <a:schemeClr val="accent1"/>
                </a:solidFill>
                <a:latin typeface="Calibri" panose="020F0502020204030204" pitchFamily="34" charset="0"/>
              </a:rPr>
              <a:t>nowing where it is appropriate and safe to use digital devices</a:t>
            </a:r>
          </a:p>
          <a:p>
            <a:pPr>
              <a:buFont typeface="Wingdings" panose="05000000000000000000" pitchFamily="2" charset="2"/>
              <a:buChar char="ü"/>
            </a:pPr>
            <a:endParaRPr lang="en-GB" b="1" dirty="0" smtClean="0">
              <a:latin typeface="Calibri" panose="020F0502020204030204" pitchFamily="34" charset="0"/>
            </a:endParaRPr>
          </a:p>
        </p:txBody>
      </p:sp>
      <p:sp>
        <p:nvSpPr>
          <p:cNvPr id="6" name="TextBox 5"/>
          <p:cNvSpPr txBox="1"/>
          <p:nvPr/>
        </p:nvSpPr>
        <p:spPr>
          <a:xfrm>
            <a:off x="726376" y="188640"/>
            <a:ext cx="7632848" cy="1077218"/>
          </a:xfrm>
          <a:prstGeom prst="rect">
            <a:avLst/>
          </a:prstGeom>
          <a:noFill/>
        </p:spPr>
        <p:txBody>
          <a:bodyPr wrap="square" rtlCol="0">
            <a:spAutoFit/>
          </a:bodyPr>
          <a:lstStyle/>
          <a:p>
            <a:pPr algn="ctr"/>
            <a:r>
              <a:rPr lang="en-GB" sz="3200" b="1" dirty="0" smtClean="0">
                <a:solidFill>
                  <a:srgbClr val="FF0000"/>
                </a:solidFill>
                <a:latin typeface="Calibri" panose="020F0502020204030204" pitchFamily="34" charset="0"/>
              </a:rPr>
              <a:t>During your time at All Saints you will have the opportunity to……..</a:t>
            </a:r>
            <a:endParaRPr lang="en-GB" sz="3200" b="1" dirty="0">
              <a:solidFill>
                <a:srgbClr val="FF0000"/>
              </a:solidFill>
              <a:latin typeface="Calibri" panose="020F0502020204030204" pitchFamily="34" charset="0"/>
            </a:endParaRPr>
          </a:p>
        </p:txBody>
      </p:sp>
      <p:pic>
        <p:nvPicPr>
          <p:cNvPr id="4" name="Content Placeholder 3"/>
          <p:cNvPicPr>
            <a:picLocks noGrp="1" noChangeAspect="1"/>
          </p:cNvPicPr>
          <p:nvPr>
            <p:ph sz="quarter" idx="14"/>
          </p:nvPr>
        </p:nvPicPr>
        <p:blipFill>
          <a:blip r:embed="rId2" cstate="print">
            <a:extLst>
              <a:ext uri="{28A0092B-C50C-407E-A947-70E740481C1C}">
                <a14:useLocalDpi xmlns:a14="http://schemas.microsoft.com/office/drawing/2010/main" val="0"/>
              </a:ext>
            </a:extLst>
          </a:blip>
          <a:stretch>
            <a:fillRect/>
          </a:stretch>
        </p:blipFill>
        <p:spPr>
          <a:xfrm>
            <a:off x="5100439" y="1412776"/>
            <a:ext cx="3346450" cy="2509837"/>
          </a:xfrm>
          <a:ln w="28575">
            <a:solidFill>
              <a:srgbClr val="0070C0"/>
            </a:solidFill>
          </a:ln>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8024" y="4005064"/>
            <a:ext cx="3352408" cy="2514306"/>
          </a:xfrm>
          <a:prstGeom prst="rect">
            <a:avLst/>
          </a:prstGeom>
          <a:ln w="28575">
            <a:solidFill>
              <a:srgbClr val="0070C0"/>
            </a:solidFill>
          </a:ln>
        </p:spPr>
      </p:pic>
    </p:spTree>
    <p:extLst>
      <p:ext uri="{BB962C8B-B14F-4D97-AF65-F5344CB8AC3E}">
        <p14:creationId xmlns:p14="http://schemas.microsoft.com/office/powerpoint/2010/main" val="13556334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971600" y="1481882"/>
            <a:ext cx="3346704" cy="5061798"/>
          </a:xfrm>
        </p:spPr>
        <p:txBody>
          <a:bodyPr>
            <a:normAutofit/>
          </a:bodyPr>
          <a:lstStyle/>
          <a:p>
            <a:pPr marL="45720" indent="0">
              <a:buNone/>
            </a:pPr>
            <a:r>
              <a:rPr lang="en-GB" sz="2400" b="1" dirty="0" smtClean="0">
                <a:latin typeface="Calibri" panose="020F0502020204030204" pitchFamily="34" charset="0"/>
              </a:rPr>
              <a:t>Be an </a:t>
            </a:r>
            <a:r>
              <a:rPr lang="en-GB" sz="2400" b="1" dirty="0" smtClean="0">
                <a:solidFill>
                  <a:srgbClr val="FF0000"/>
                </a:solidFill>
                <a:latin typeface="Calibri" panose="020F0502020204030204" pitchFamily="34" charset="0"/>
              </a:rPr>
              <a:t>Adventurer</a:t>
            </a:r>
            <a:r>
              <a:rPr lang="en-GB" sz="2400" b="1" dirty="0" smtClean="0">
                <a:latin typeface="Calibri" panose="020F0502020204030204" pitchFamily="34" charset="0"/>
              </a:rPr>
              <a:t> by</a:t>
            </a:r>
          </a:p>
          <a:p>
            <a:pPr>
              <a:buFont typeface="Wingdings" panose="05000000000000000000" pitchFamily="2" charset="2"/>
              <a:buChar char="ü"/>
            </a:pPr>
            <a:r>
              <a:rPr lang="en-GB" sz="1600" b="1" dirty="0" smtClean="0">
                <a:solidFill>
                  <a:schemeClr val="accent1"/>
                </a:solidFill>
                <a:latin typeface="Calibri" panose="020F0502020204030204" pitchFamily="34" charset="0"/>
              </a:rPr>
              <a:t>investigating outside</a:t>
            </a:r>
          </a:p>
          <a:p>
            <a:pPr>
              <a:buFont typeface="Wingdings" panose="05000000000000000000" pitchFamily="2" charset="2"/>
              <a:buChar char="ü"/>
            </a:pPr>
            <a:r>
              <a:rPr lang="en-GB" sz="1600" b="1" dirty="0">
                <a:solidFill>
                  <a:schemeClr val="accent1"/>
                </a:solidFill>
                <a:latin typeface="Calibri" panose="020F0502020204030204" pitchFamily="34" charset="0"/>
              </a:rPr>
              <a:t>v</a:t>
            </a:r>
            <a:r>
              <a:rPr lang="en-GB" sz="1600" b="1" dirty="0" smtClean="0">
                <a:solidFill>
                  <a:schemeClr val="accent1"/>
                </a:solidFill>
                <a:latin typeface="Calibri" panose="020F0502020204030204" pitchFamily="34" charset="0"/>
              </a:rPr>
              <a:t>isiting places near and far</a:t>
            </a:r>
          </a:p>
          <a:p>
            <a:pPr>
              <a:buFont typeface="Wingdings" panose="05000000000000000000" pitchFamily="2" charset="2"/>
              <a:buChar char="ü"/>
            </a:pPr>
            <a:r>
              <a:rPr lang="en-GB" sz="1600" b="1" dirty="0">
                <a:solidFill>
                  <a:schemeClr val="accent1"/>
                </a:solidFill>
                <a:latin typeface="Calibri" panose="020F0502020204030204" pitchFamily="34" charset="0"/>
              </a:rPr>
              <a:t>l</a:t>
            </a:r>
            <a:r>
              <a:rPr lang="en-GB" sz="1600" b="1" dirty="0" smtClean="0">
                <a:solidFill>
                  <a:schemeClr val="accent1"/>
                </a:solidFill>
                <a:latin typeface="Calibri" panose="020F0502020204030204" pitchFamily="34" charset="0"/>
              </a:rPr>
              <a:t>earning survival skills</a:t>
            </a:r>
          </a:p>
          <a:p>
            <a:pPr>
              <a:buFont typeface="Wingdings" panose="05000000000000000000" pitchFamily="2" charset="2"/>
              <a:buChar char="ü"/>
            </a:pPr>
            <a:r>
              <a:rPr lang="en-GB" sz="1600" b="1" dirty="0">
                <a:solidFill>
                  <a:schemeClr val="accent1"/>
                </a:solidFill>
                <a:latin typeface="Calibri" panose="020F0502020204030204" pitchFamily="34" charset="0"/>
              </a:rPr>
              <a:t>s</a:t>
            </a:r>
            <a:r>
              <a:rPr lang="en-GB" sz="1600" b="1" dirty="0" smtClean="0">
                <a:solidFill>
                  <a:schemeClr val="accent1"/>
                </a:solidFill>
                <a:latin typeface="Calibri" panose="020F0502020204030204" pitchFamily="34" charset="0"/>
              </a:rPr>
              <a:t>haking up your life and trying new things</a:t>
            </a:r>
          </a:p>
          <a:p>
            <a:pPr>
              <a:buFont typeface="Wingdings" panose="05000000000000000000" pitchFamily="2" charset="2"/>
              <a:buChar char="ü"/>
            </a:pPr>
            <a:r>
              <a:rPr lang="en-GB" sz="1600" b="1" dirty="0">
                <a:solidFill>
                  <a:schemeClr val="accent1"/>
                </a:solidFill>
                <a:latin typeface="Calibri" panose="020F0502020204030204" pitchFamily="34" charset="0"/>
              </a:rPr>
              <a:t>e</a:t>
            </a:r>
            <a:r>
              <a:rPr lang="en-GB" sz="1600" b="1" dirty="0" smtClean="0">
                <a:solidFill>
                  <a:schemeClr val="accent1"/>
                </a:solidFill>
                <a:latin typeface="Calibri" panose="020F0502020204030204" pitchFamily="34" charset="0"/>
              </a:rPr>
              <a:t>xploring your interests and finding others who share your interests</a:t>
            </a:r>
          </a:p>
          <a:p>
            <a:pPr>
              <a:buFont typeface="Wingdings" panose="05000000000000000000" pitchFamily="2" charset="2"/>
              <a:buChar char="ü"/>
            </a:pPr>
            <a:r>
              <a:rPr lang="en-GB" sz="1600" b="1" dirty="0">
                <a:solidFill>
                  <a:schemeClr val="accent1"/>
                </a:solidFill>
                <a:latin typeface="Calibri" panose="020F0502020204030204" pitchFamily="34" charset="0"/>
              </a:rPr>
              <a:t>t</a:t>
            </a:r>
            <a:r>
              <a:rPr lang="en-GB" sz="1600" b="1" dirty="0" smtClean="0">
                <a:solidFill>
                  <a:schemeClr val="accent1"/>
                </a:solidFill>
                <a:latin typeface="Calibri" panose="020F0502020204030204" pitchFamily="34" charset="0"/>
              </a:rPr>
              <a:t>aking time to have some fun and explore</a:t>
            </a:r>
          </a:p>
          <a:p>
            <a:pPr>
              <a:buFont typeface="Wingdings" panose="05000000000000000000" pitchFamily="2" charset="2"/>
              <a:buChar char="ü"/>
            </a:pPr>
            <a:r>
              <a:rPr lang="en-GB" sz="1600" b="1" dirty="0">
                <a:solidFill>
                  <a:schemeClr val="accent1"/>
                </a:solidFill>
                <a:latin typeface="Calibri" panose="020F0502020204030204" pitchFamily="34" charset="0"/>
              </a:rPr>
              <a:t>c</a:t>
            </a:r>
            <a:r>
              <a:rPr lang="en-GB" sz="1600" b="1" dirty="0" smtClean="0">
                <a:solidFill>
                  <a:schemeClr val="accent1"/>
                </a:solidFill>
                <a:latin typeface="Calibri" panose="020F0502020204030204" pitchFamily="34" charset="0"/>
              </a:rPr>
              <a:t>reating a new habit, learning from people you admire</a:t>
            </a:r>
          </a:p>
          <a:p>
            <a:pPr>
              <a:buFont typeface="Wingdings" panose="05000000000000000000" pitchFamily="2" charset="2"/>
              <a:buChar char="ü"/>
            </a:pPr>
            <a:r>
              <a:rPr lang="en-GB" sz="1600" b="1" dirty="0">
                <a:solidFill>
                  <a:schemeClr val="accent1"/>
                </a:solidFill>
                <a:latin typeface="Calibri" panose="020F0502020204030204" pitchFamily="34" charset="0"/>
              </a:rPr>
              <a:t>b</a:t>
            </a:r>
            <a:r>
              <a:rPr lang="en-GB" sz="1600" b="1" dirty="0" smtClean="0">
                <a:solidFill>
                  <a:schemeClr val="accent1"/>
                </a:solidFill>
                <a:latin typeface="Calibri" panose="020F0502020204030204" pitchFamily="34" charset="0"/>
              </a:rPr>
              <a:t>eing curious</a:t>
            </a:r>
          </a:p>
        </p:txBody>
      </p:sp>
      <p:sp>
        <p:nvSpPr>
          <p:cNvPr id="6" name="TextBox 5"/>
          <p:cNvSpPr txBox="1"/>
          <p:nvPr/>
        </p:nvSpPr>
        <p:spPr>
          <a:xfrm>
            <a:off x="726376" y="188640"/>
            <a:ext cx="7632848" cy="1077218"/>
          </a:xfrm>
          <a:prstGeom prst="rect">
            <a:avLst/>
          </a:prstGeom>
          <a:noFill/>
        </p:spPr>
        <p:txBody>
          <a:bodyPr wrap="square" rtlCol="0">
            <a:spAutoFit/>
          </a:bodyPr>
          <a:lstStyle/>
          <a:p>
            <a:pPr algn="ctr"/>
            <a:r>
              <a:rPr lang="en-GB" sz="3200" b="1" dirty="0" smtClean="0">
                <a:solidFill>
                  <a:srgbClr val="FF0000"/>
                </a:solidFill>
                <a:latin typeface="Calibri" panose="020F0502020204030204" pitchFamily="34" charset="0"/>
              </a:rPr>
              <a:t>During your time at All Saints you will have the opportunity to……..</a:t>
            </a:r>
            <a:endParaRPr lang="en-GB" sz="3200" b="1" dirty="0">
              <a:solidFill>
                <a:srgbClr val="FF0000"/>
              </a:solidFill>
              <a:latin typeface="Calibri" panose="020F0502020204030204" pitchFamily="34" charset="0"/>
            </a:endParaRPr>
          </a:p>
        </p:txBody>
      </p:sp>
      <p:pic>
        <p:nvPicPr>
          <p:cNvPr id="4" name="Content Placeholder 3"/>
          <p:cNvPicPr>
            <a:picLocks noGrp="1" noChangeAspect="1"/>
          </p:cNvPicPr>
          <p:nvPr>
            <p:ph sz="quarter" idx="14"/>
          </p:nvPr>
        </p:nvPicPr>
        <p:blipFill>
          <a:blip r:embed="rId2" cstate="print">
            <a:extLst>
              <a:ext uri="{28A0092B-C50C-407E-A947-70E740481C1C}">
                <a14:useLocalDpi xmlns:a14="http://schemas.microsoft.com/office/drawing/2010/main" val="0"/>
              </a:ext>
            </a:extLst>
          </a:blip>
          <a:stretch>
            <a:fillRect/>
          </a:stretch>
        </p:blipFill>
        <p:spPr>
          <a:xfrm>
            <a:off x="5012774" y="1340768"/>
            <a:ext cx="3346450" cy="2509837"/>
          </a:xfrm>
          <a:ln w="28575">
            <a:solidFill>
              <a:srgbClr val="0070C0"/>
            </a:solidFill>
          </a:ln>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4238963" y="4302095"/>
            <a:ext cx="2664296" cy="1998222"/>
          </a:xfrm>
          <a:prstGeom prst="rect">
            <a:avLst/>
          </a:prstGeom>
          <a:ln w="28575">
            <a:solidFill>
              <a:srgbClr val="0070C0"/>
            </a:solidFill>
          </a:ln>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6462210" y="4300505"/>
            <a:ext cx="2736304" cy="2052228"/>
          </a:xfrm>
          <a:prstGeom prst="rect">
            <a:avLst/>
          </a:prstGeom>
          <a:ln w="28575">
            <a:solidFill>
              <a:srgbClr val="0070C0"/>
            </a:solidFill>
          </a:ln>
        </p:spPr>
      </p:pic>
    </p:spTree>
    <p:extLst>
      <p:ext uri="{BB962C8B-B14F-4D97-AF65-F5344CB8AC3E}">
        <p14:creationId xmlns:p14="http://schemas.microsoft.com/office/powerpoint/2010/main" val="13556334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971600" y="1481882"/>
            <a:ext cx="3346704" cy="5061798"/>
          </a:xfrm>
        </p:spPr>
        <p:txBody>
          <a:bodyPr>
            <a:normAutofit fontScale="77500" lnSpcReduction="20000"/>
          </a:bodyPr>
          <a:lstStyle/>
          <a:p>
            <a:pPr marL="45720" indent="0">
              <a:buNone/>
            </a:pPr>
            <a:r>
              <a:rPr lang="en-GB" sz="2800" b="1" dirty="0" smtClean="0">
                <a:latin typeface="Calibri" panose="020F0502020204030204" pitchFamily="34" charset="0"/>
              </a:rPr>
              <a:t>Be an </a:t>
            </a:r>
            <a:r>
              <a:rPr lang="en-GB" sz="2800" b="1" dirty="0" smtClean="0">
                <a:solidFill>
                  <a:srgbClr val="FF0000"/>
                </a:solidFill>
                <a:latin typeface="Calibri" panose="020F0502020204030204" pitchFamily="34" charset="0"/>
              </a:rPr>
              <a:t>Eco Warrior </a:t>
            </a:r>
            <a:r>
              <a:rPr lang="en-GB" sz="2800" b="1" dirty="0" smtClean="0">
                <a:latin typeface="Calibri" panose="020F0502020204030204" pitchFamily="34" charset="0"/>
              </a:rPr>
              <a:t>by</a:t>
            </a:r>
          </a:p>
          <a:p>
            <a:pPr>
              <a:buFont typeface="Wingdings" panose="05000000000000000000" pitchFamily="2" charset="2"/>
              <a:buChar char="ü"/>
            </a:pPr>
            <a:r>
              <a:rPr lang="en-GB" sz="2100" b="1" dirty="0">
                <a:solidFill>
                  <a:schemeClr val="accent1"/>
                </a:solidFill>
                <a:latin typeface="Calibri" panose="020F0502020204030204" pitchFamily="34" charset="0"/>
              </a:rPr>
              <a:t>b</a:t>
            </a:r>
            <a:r>
              <a:rPr lang="en-GB" sz="2100" b="1" dirty="0" smtClean="0">
                <a:solidFill>
                  <a:schemeClr val="accent1"/>
                </a:solidFill>
                <a:latin typeface="Calibri" panose="020F0502020204030204" pitchFamily="34" charset="0"/>
              </a:rPr>
              <a:t>eing nature-smart by gardening and weather watching</a:t>
            </a:r>
          </a:p>
          <a:p>
            <a:pPr>
              <a:buFont typeface="Wingdings" panose="05000000000000000000" pitchFamily="2" charset="2"/>
              <a:buChar char="ü"/>
            </a:pPr>
            <a:r>
              <a:rPr lang="en-GB" sz="2100" b="1" dirty="0">
                <a:solidFill>
                  <a:schemeClr val="accent1"/>
                </a:solidFill>
                <a:latin typeface="Calibri" panose="020F0502020204030204" pitchFamily="34" charset="0"/>
              </a:rPr>
              <a:t>s</a:t>
            </a:r>
            <a:r>
              <a:rPr lang="en-GB" sz="2100" b="1" dirty="0" smtClean="0">
                <a:solidFill>
                  <a:schemeClr val="accent1"/>
                </a:solidFill>
                <a:latin typeface="Calibri" panose="020F0502020204030204" pitchFamily="34" charset="0"/>
              </a:rPr>
              <a:t>pending time with nature and broadening your views</a:t>
            </a:r>
          </a:p>
          <a:p>
            <a:pPr>
              <a:buFont typeface="Wingdings" panose="05000000000000000000" pitchFamily="2" charset="2"/>
              <a:buChar char="ü"/>
            </a:pPr>
            <a:r>
              <a:rPr lang="en-GB" sz="2100" b="1" dirty="0">
                <a:solidFill>
                  <a:schemeClr val="accent1"/>
                </a:solidFill>
                <a:latin typeface="Calibri" panose="020F0502020204030204" pitchFamily="34" charset="0"/>
              </a:rPr>
              <a:t>l</a:t>
            </a:r>
            <a:r>
              <a:rPr lang="en-GB" sz="2100" b="1" dirty="0" smtClean="0">
                <a:solidFill>
                  <a:schemeClr val="accent1"/>
                </a:solidFill>
                <a:latin typeface="Calibri" panose="020F0502020204030204" pitchFamily="34" charset="0"/>
              </a:rPr>
              <a:t>earning in and about different environments</a:t>
            </a:r>
          </a:p>
          <a:p>
            <a:pPr>
              <a:buFont typeface="Wingdings" panose="05000000000000000000" pitchFamily="2" charset="2"/>
              <a:buChar char="ü"/>
            </a:pPr>
            <a:r>
              <a:rPr lang="en-GB" sz="2100" b="1" dirty="0">
                <a:solidFill>
                  <a:schemeClr val="accent1"/>
                </a:solidFill>
                <a:latin typeface="Calibri" panose="020F0502020204030204" pitchFamily="34" charset="0"/>
              </a:rPr>
              <a:t>l</a:t>
            </a:r>
            <a:r>
              <a:rPr lang="en-GB" sz="2100" b="1" dirty="0" smtClean="0">
                <a:solidFill>
                  <a:schemeClr val="accent1"/>
                </a:solidFill>
                <a:latin typeface="Calibri" panose="020F0502020204030204" pitchFamily="34" charset="0"/>
              </a:rPr>
              <a:t>earning about animals and their habitats</a:t>
            </a:r>
          </a:p>
          <a:p>
            <a:pPr>
              <a:buFont typeface="Wingdings" panose="05000000000000000000" pitchFamily="2" charset="2"/>
              <a:buChar char="ü"/>
            </a:pPr>
            <a:r>
              <a:rPr lang="en-GB" sz="2100" b="1" dirty="0">
                <a:solidFill>
                  <a:schemeClr val="accent1"/>
                </a:solidFill>
                <a:latin typeface="Calibri" panose="020F0502020204030204" pitchFamily="34" charset="0"/>
              </a:rPr>
              <a:t>t</a:t>
            </a:r>
            <a:r>
              <a:rPr lang="en-GB" sz="2100" b="1" dirty="0" smtClean="0">
                <a:solidFill>
                  <a:schemeClr val="accent1"/>
                </a:solidFill>
                <a:latin typeface="Calibri" panose="020F0502020204030204" pitchFamily="34" charset="0"/>
              </a:rPr>
              <a:t>urning off lights that you are not using</a:t>
            </a:r>
          </a:p>
          <a:p>
            <a:pPr>
              <a:buFont typeface="Wingdings" panose="05000000000000000000" pitchFamily="2" charset="2"/>
              <a:buChar char="ü"/>
            </a:pPr>
            <a:r>
              <a:rPr lang="en-GB" sz="2100" b="1" dirty="0">
                <a:solidFill>
                  <a:schemeClr val="accent1"/>
                </a:solidFill>
                <a:latin typeface="Calibri" panose="020F0502020204030204" pitchFamily="34" charset="0"/>
              </a:rPr>
              <a:t>u</a:t>
            </a:r>
            <a:r>
              <a:rPr lang="en-GB" sz="2100" b="1" dirty="0" smtClean="0">
                <a:solidFill>
                  <a:schemeClr val="accent1"/>
                </a:solidFill>
                <a:latin typeface="Calibri" panose="020F0502020204030204" pitchFamily="34" charset="0"/>
              </a:rPr>
              <a:t>sing re-usable water bottles</a:t>
            </a:r>
          </a:p>
          <a:p>
            <a:pPr>
              <a:buFont typeface="Wingdings" panose="05000000000000000000" pitchFamily="2" charset="2"/>
              <a:buChar char="ü"/>
            </a:pPr>
            <a:r>
              <a:rPr lang="en-GB" sz="2100" b="1" dirty="0" smtClean="0">
                <a:solidFill>
                  <a:schemeClr val="accent1"/>
                </a:solidFill>
                <a:latin typeface="Calibri" panose="020F0502020204030204" pitchFamily="34" charset="0"/>
              </a:rPr>
              <a:t>upcycling </a:t>
            </a:r>
            <a:r>
              <a:rPr lang="en-GB" sz="2100" b="1" smtClean="0">
                <a:solidFill>
                  <a:schemeClr val="accent1"/>
                </a:solidFill>
                <a:latin typeface="Calibri" panose="020F0502020204030204" pitchFamily="34" charset="0"/>
              </a:rPr>
              <a:t>items </a:t>
            </a:r>
            <a:r>
              <a:rPr lang="en-GB" sz="2100" b="1" smtClean="0">
                <a:solidFill>
                  <a:schemeClr val="accent1"/>
                </a:solidFill>
                <a:latin typeface="Calibri" panose="020F0502020204030204" pitchFamily="34" charset="0"/>
              </a:rPr>
              <a:t> </a:t>
            </a:r>
            <a:r>
              <a:rPr lang="en-GB" sz="2100" b="1" dirty="0" smtClean="0">
                <a:solidFill>
                  <a:schemeClr val="accent1"/>
                </a:solidFill>
                <a:latin typeface="Calibri" panose="020F0502020204030204" pitchFamily="34" charset="0"/>
              </a:rPr>
              <a:t>– don’t throw something useful away, use it again or find a new way to use it.</a:t>
            </a:r>
          </a:p>
          <a:p>
            <a:pPr>
              <a:buFont typeface="Wingdings" panose="05000000000000000000" pitchFamily="2" charset="2"/>
              <a:buChar char="ü"/>
            </a:pPr>
            <a:r>
              <a:rPr lang="en-GB" sz="2100" b="1" dirty="0">
                <a:solidFill>
                  <a:schemeClr val="accent1"/>
                </a:solidFill>
                <a:latin typeface="Calibri" panose="020F0502020204030204" pitchFamily="34" charset="0"/>
              </a:rPr>
              <a:t>r</a:t>
            </a:r>
            <a:r>
              <a:rPr lang="en-GB" sz="2100" b="1" dirty="0" smtClean="0">
                <a:solidFill>
                  <a:schemeClr val="accent1"/>
                </a:solidFill>
                <a:latin typeface="Calibri" panose="020F0502020204030204" pitchFamily="34" charset="0"/>
              </a:rPr>
              <a:t>ecycling</a:t>
            </a:r>
          </a:p>
          <a:p>
            <a:pPr>
              <a:buFont typeface="Wingdings" panose="05000000000000000000" pitchFamily="2" charset="2"/>
              <a:buChar char="ü"/>
            </a:pPr>
            <a:r>
              <a:rPr lang="en-GB" sz="2100" b="1" dirty="0">
                <a:solidFill>
                  <a:schemeClr val="accent1"/>
                </a:solidFill>
                <a:latin typeface="Calibri" panose="020F0502020204030204" pitchFamily="34" charset="0"/>
              </a:rPr>
              <a:t>r</a:t>
            </a:r>
            <a:r>
              <a:rPr lang="en-GB" sz="2100" b="1" dirty="0" smtClean="0">
                <a:solidFill>
                  <a:schemeClr val="accent1"/>
                </a:solidFill>
                <a:latin typeface="Calibri" panose="020F0502020204030204" pitchFamily="34" charset="0"/>
              </a:rPr>
              <a:t>emembering that everything is beautiful in some way</a:t>
            </a:r>
          </a:p>
        </p:txBody>
      </p:sp>
      <p:sp>
        <p:nvSpPr>
          <p:cNvPr id="6" name="TextBox 5"/>
          <p:cNvSpPr txBox="1"/>
          <p:nvPr/>
        </p:nvSpPr>
        <p:spPr>
          <a:xfrm>
            <a:off x="726376" y="188640"/>
            <a:ext cx="7632848" cy="1077218"/>
          </a:xfrm>
          <a:prstGeom prst="rect">
            <a:avLst/>
          </a:prstGeom>
          <a:noFill/>
        </p:spPr>
        <p:txBody>
          <a:bodyPr wrap="square" rtlCol="0">
            <a:spAutoFit/>
          </a:bodyPr>
          <a:lstStyle/>
          <a:p>
            <a:pPr algn="ctr"/>
            <a:r>
              <a:rPr lang="en-GB" sz="3200" b="1" dirty="0" smtClean="0">
                <a:solidFill>
                  <a:srgbClr val="FF0000"/>
                </a:solidFill>
                <a:latin typeface="Calibri" panose="020F0502020204030204" pitchFamily="34" charset="0"/>
              </a:rPr>
              <a:t>During your time at All Saints you will have the opportunity to……..</a:t>
            </a:r>
            <a:endParaRPr lang="en-GB" sz="3200" b="1" dirty="0">
              <a:solidFill>
                <a:srgbClr val="FF0000"/>
              </a:solidFill>
              <a:latin typeface="Calibri" panose="020F0502020204030204" pitchFamily="34" charset="0"/>
            </a:endParaRPr>
          </a:p>
        </p:txBody>
      </p:sp>
      <p:pic>
        <p:nvPicPr>
          <p:cNvPr id="4" name="Content Placeholder 3"/>
          <p:cNvPicPr>
            <a:picLocks noGrp="1" noChangeAspect="1"/>
          </p:cNvPicPr>
          <p:nvPr>
            <p:ph sz="quarter" idx="14"/>
          </p:nvPr>
        </p:nvPicPr>
        <p:blipFill>
          <a:blip r:embed="rId3" cstate="print">
            <a:extLst>
              <a:ext uri="{28A0092B-C50C-407E-A947-70E740481C1C}">
                <a14:useLocalDpi xmlns:a14="http://schemas.microsoft.com/office/drawing/2010/main" val="0"/>
              </a:ext>
            </a:extLst>
          </a:blip>
          <a:stretch>
            <a:fillRect/>
          </a:stretch>
        </p:blipFill>
        <p:spPr>
          <a:xfrm>
            <a:off x="5012774" y="1265858"/>
            <a:ext cx="3346450" cy="2509837"/>
          </a:xfrm>
          <a:ln w="28575">
            <a:solidFill>
              <a:srgbClr val="0070C0"/>
            </a:solidFill>
          </a:ln>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36096" y="4077072"/>
            <a:ext cx="2610545" cy="2520280"/>
          </a:xfrm>
          <a:prstGeom prst="rect">
            <a:avLst/>
          </a:prstGeom>
          <a:ln w="28575">
            <a:solidFill>
              <a:srgbClr val="0070C0"/>
            </a:solidFill>
          </a:ln>
        </p:spPr>
      </p:pic>
    </p:spTree>
    <p:extLst>
      <p:ext uri="{BB962C8B-B14F-4D97-AF65-F5344CB8AC3E}">
        <p14:creationId xmlns:p14="http://schemas.microsoft.com/office/powerpoint/2010/main" val="13556334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971600" y="1481882"/>
            <a:ext cx="3346704" cy="5061798"/>
          </a:xfrm>
        </p:spPr>
        <p:txBody>
          <a:bodyPr/>
          <a:lstStyle/>
          <a:p>
            <a:pPr marL="45720" indent="0">
              <a:buNone/>
            </a:pPr>
            <a:r>
              <a:rPr lang="en-GB" b="1" dirty="0" smtClean="0">
                <a:latin typeface="Calibri" panose="020F0502020204030204" pitchFamily="34" charset="0"/>
              </a:rPr>
              <a:t>Be a </a:t>
            </a:r>
            <a:r>
              <a:rPr lang="en-GB" b="1" dirty="0" smtClean="0">
                <a:solidFill>
                  <a:srgbClr val="FF0000"/>
                </a:solidFill>
                <a:latin typeface="Calibri" panose="020F0502020204030204" pitchFamily="34" charset="0"/>
              </a:rPr>
              <a:t>Neighbour</a:t>
            </a:r>
            <a:r>
              <a:rPr lang="en-GB" b="1" dirty="0" smtClean="0">
                <a:latin typeface="Calibri" panose="020F0502020204030204" pitchFamily="34" charset="0"/>
              </a:rPr>
              <a:t> by</a:t>
            </a:r>
          </a:p>
          <a:p>
            <a:pPr marL="45720" indent="0">
              <a:buNone/>
            </a:pPr>
            <a:endParaRPr lang="en-GB" b="1" dirty="0" smtClean="0">
              <a:latin typeface="Calibri" panose="020F0502020204030204" pitchFamily="34" charset="0"/>
            </a:endParaRPr>
          </a:p>
          <a:p>
            <a:pPr>
              <a:buFont typeface="Wingdings" panose="05000000000000000000" pitchFamily="2" charset="2"/>
              <a:buChar char="ü"/>
            </a:pPr>
            <a:r>
              <a:rPr lang="en-GB" sz="1600" b="1" dirty="0">
                <a:solidFill>
                  <a:schemeClr val="accent1"/>
                </a:solidFill>
                <a:latin typeface="Calibri" panose="020F0502020204030204" pitchFamily="34" charset="0"/>
              </a:rPr>
              <a:t>b</a:t>
            </a:r>
            <a:r>
              <a:rPr lang="en-GB" sz="1600" b="1" dirty="0" smtClean="0">
                <a:solidFill>
                  <a:schemeClr val="accent1"/>
                </a:solidFill>
                <a:latin typeface="Calibri" panose="020F0502020204030204" pitchFamily="34" charset="0"/>
              </a:rPr>
              <a:t>eing respectful and considerate</a:t>
            </a:r>
          </a:p>
          <a:p>
            <a:pPr>
              <a:buFont typeface="Wingdings" panose="05000000000000000000" pitchFamily="2" charset="2"/>
              <a:buChar char="ü"/>
            </a:pPr>
            <a:r>
              <a:rPr lang="en-GB" sz="1600" b="1" dirty="0">
                <a:solidFill>
                  <a:schemeClr val="accent1"/>
                </a:solidFill>
                <a:latin typeface="Calibri" panose="020F0502020204030204" pitchFamily="34" charset="0"/>
              </a:rPr>
              <a:t>c</a:t>
            </a:r>
            <a:r>
              <a:rPr lang="en-GB" sz="1600" b="1" dirty="0" smtClean="0">
                <a:solidFill>
                  <a:schemeClr val="accent1"/>
                </a:solidFill>
                <a:latin typeface="Calibri" panose="020F0502020204030204" pitchFamily="34" charset="0"/>
              </a:rPr>
              <a:t>aring for and supporting our school, church and local community</a:t>
            </a:r>
          </a:p>
          <a:p>
            <a:pPr>
              <a:buFont typeface="Wingdings" panose="05000000000000000000" pitchFamily="2" charset="2"/>
              <a:buChar char="ü"/>
            </a:pPr>
            <a:r>
              <a:rPr lang="en-GB" sz="1600" b="1" dirty="0">
                <a:solidFill>
                  <a:schemeClr val="accent1"/>
                </a:solidFill>
                <a:latin typeface="Calibri" panose="020F0502020204030204" pitchFamily="34" charset="0"/>
              </a:rPr>
              <a:t>b</a:t>
            </a:r>
            <a:r>
              <a:rPr lang="en-GB" sz="1600" b="1" dirty="0" smtClean="0">
                <a:solidFill>
                  <a:schemeClr val="accent1"/>
                </a:solidFill>
                <a:latin typeface="Calibri" panose="020F0502020204030204" pitchFamily="34" charset="0"/>
              </a:rPr>
              <a:t>eing polite and approachable</a:t>
            </a:r>
          </a:p>
          <a:p>
            <a:pPr>
              <a:buFont typeface="Wingdings" panose="05000000000000000000" pitchFamily="2" charset="2"/>
              <a:buChar char="ü"/>
            </a:pPr>
            <a:r>
              <a:rPr lang="en-GB" sz="1600" b="1" dirty="0">
                <a:solidFill>
                  <a:schemeClr val="accent1"/>
                </a:solidFill>
                <a:latin typeface="Calibri" panose="020F0502020204030204" pitchFamily="34" charset="0"/>
              </a:rPr>
              <a:t>d</a:t>
            </a:r>
            <a:r>
              <a:rPr lang="en-GB" sz="1600" b="1" dirty="0" smtClean="0">
                <a:solidFill>
                  <a:schemeClr val="accent1"/>
                </a:solidFill>
                <a:latin typeface="Calibri" panose="020F0502020204030204" pitchFamily="34" charset="0"/>
              </a:rPr>
              <a:t>onating and raising funds for charity</a:t>
            </a:r>
          </a:p>
          <a:p>
            <a:pPr>
              <a:buFont typeface="Wingdings" panose="05000000000000000000" pitchFamily="2" charset="2"/>
              <a:buChar char="ü"/>
            </a:pPr>
            <a:r>
              <a:rPr lang="en-GB" sz="1600" b="1" dirty="0">
                <a:solidFill>
                  <a:schemeClr val="accent1"/>
                </a:solidFill>
                <a:latin typeface="Calibri" panose="020F0502020204030204" pitchFamily="34" charset="0"/>
              </a:rPr>
              <a:t>l</a:t>
            </a:r>
            <a:r>
              <a:rPr lang="en-GB" sz="1600" b="1" dirty="0" smtClean="0">
                <a:solidFill>
                  <a:schemeClr val="accent1"/>
                </a:solidFill>
                <a:latin typeface="Calibri" panose="020F0502020204030204" pitchFamily="34" charset="0"/>
              </a:rPr>
              <a:t>oving your neighbour as yourself</a:t>
            </a:r>
          </a:p>
          <a:p>
            <a:pPr>
              <a:buFont typeface="Wingdings" panose="05000000000000000000" pitchFamily="2" charset="2"/>
              <a:buChar char="ü"/>
            </a:pPr>
            <a:r>
              <a:rPr lang="en-GB" sz="1600" b="1" dirty="0">
                <a:solidFill>
                  <a:schemeClr val="accent1"/>
                </a:solidFill>
                <a:latin typeface="Calibri" panose="020F0502020204030204" pitchFamily="34" charset="0"/>
              </a:rPr>
              <a:t>h</a:t>
            </a:r>
            <a:r>
              <a:rPr lang="en-GB" sz="1600" b="1" dirty="0" smtClean="0">
                <a:solidFill>
                  <a:schemeClr val="accent1"/>
                </a:solidFill>
                <a:latin typeface="Calibri" panose="020F0502020204030204" pitchFamily="34" charset="0"/>
              </a:rPr>
              <a:t>elp keep your neighbourhood and school litter free</a:t>
            </a:r>
          </a:p>
        </p:txBody>
      </p:sp>
      <p:sp>
        <p:nvSpPr>
          <p:cNvPr id="6" name="TextBox 5"/>
          <p:cNvSpPr txBox="1"/>
          <p:nvPr/>
        </p:nvSpPr>
        <p:spPr>
          <a:xfrm>
            <a:off x="726376" y="188640"/>
            <a:ext cx="7632848" cy="1077218"/>
          </a:xfrm>
          <a:prstGeom prst="rect">
            <a:avLst/>
          </a:prstGeom>
          <a:noFill/>
        </p:spPr>
        <p:txBody>
          <a:bodyPr wrap="square" rtlCol="0">
            <a:spAutoFit/>
          </a:bodyPr>
          <a:lstStyle/>
          <a:p>
            <a:pPr algn="ctr"/>
            <a:r>
              <a:rPr lang="en-GB" sz="3200" b="1" dirty="0" smtClean="0">
                <a:solidFill>
                  <a:srgbClr val="FF0000"/>
                </a:solidFill>
                <a:latin typeface="Calibri" panose="020F0502020204030204" pitchFamily="34" charset="0"/>
              </a:rPr>
              <a:t>During your time at All Saints you will have the opportunity to……..</a:t>
            </a:r>
            <a:endParaRPr lang="en-GB" sz="3200" b="1" dirty="0">
              <a:solidFill>
                <a:srgbClr val="FF0000"/>
              </a:solidFill>
              <a:latin typeface="Calibri" panose="020F0502020204030204" pitchFamily="34" charset="0"/>
            </a:endParaRPr>
          </a:p>
        </p:txBody>
      </p:sp>
      <p:pic>
        <p:nvPicPr>
          <p:cNvPr id="4" name="Content Placeholder 3"/>
          <p:cNvPicPr>
            <a:picLocks noGrp="1" noChangeAspect="1"/>
          </p:cNvPicPr>
          <p:nvPr>
            <p:ph sz="quarter" idx="14"/>
          </p:nvPr>
        </p:nvPicPr>
        <p:blipFill>
          <a:blip r:embed="rId2" cstate="print">
            <a:extLst>
              <a:ext uri="{28A0092B-C50C-407E-A947-70E740481C1C}">
                <a14:useLocalDpi xmlns:a14="http://schemas.microsoft.com/office/drawing/2010/main" val="0"/>
              </a:ext>
            </a:extLst>
          </a:blip>
          <a:stretch>
            <a:fillRect/>
          </a:stretch>
        </p:blipFill>
        <p:spPr>
          <a:xfrm>
            <a:off x="5012774" y="1390464"/>
            <a:ext cx="3346450" cy="2509837"/>
          </a:xfrm>
          <a:ln w="28575">
            <a:solidFill>
              <a:srgbClr val="0070C0"/>
            </a:solidFill>
          </a:ln>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5011360" y="4005064"/>
            <a:ext cx="3347864" cy="2510898"/>
          </a:xfrm>
          <a:prstGeom prst="rect">
            <a:avLst/>
          </a:prstGeom>
          <a:ln w="28575">
            <a:solidFill>
              <a:srgbClr val="0070C0"/>
            </a:solidFill>
          </a:ln>
        </p:spPr>
      </p:pic>
    </p:spTree>
    <p:extLst>
      <p:ext uri="{BB962C8B-B14F-4D97-AF65-F5344CB8AC3E}">
        <p14:creationId xmlns:p14="http://schemas.microsoft.com/office/powerpoint/2010/main" val="16128194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827584" y="1481882"/>
            <a:ext cx="3490720" cy="5061798"/>
          </a:xfrm>
        </p:spPr>
        <p:txBody>
          <a:bodyPr>
            <a:normAutofit fontScale="77500" lnSpcReduction="20000"/>
          </a:bodyPr>
          <a:lstStyle/>
          <a:p>
            <a:pPr marL="45720" indent="0">
              <a:buNone/>
            </a:pPr>
            <a:r>
              <a:rPr lang="en-GB" sz="2800" b="1" dirty="0" smtClean="0">
                <a:latin typeface="Calibri" panose="020F0502020204030204" pitchFamily="34" charset="0"/>
              </a:rPr>
              <a:t>Be an </a:t>
            </a:r>
            <a:r>
              <a:rPr lang="en-GB" sz="2800" b="1" dirty="0" smtClean="0">
                <a:solidFill>
                  <a:srgbClr val="FF0000"/>
                </a:solidFill>
                <a:latin typeface="Calibri" panose="020F0502020204030204" pitchFamily="34" charset="0"/>
              </a:rPr>
              <a:t>Inspirational Child </a:t>
            </a:r>
            <a:r>
              <a:rPr lang="en-GB" sz="2800" b="1" dirty="0" smtClean="0">
                <a:latin typeface="Calibri" panose="020F0502020204030204" pitchFamily="34" charset="0"/>
              </a:rPr>
              <a:t>by</a:t>
            </a:r>
          </a:p>
          <a:p>
            <a:pPr marL="45720" indent="0">
              <a:buNone/>
            </a:pPr>
            <a:endParaRPr lang="en-GB" sz="1300" b="1" dirty="0" smtClean="0">
              <a:latin typeface="Calibri" panose="020F0502020204030204" pitchFamily="34" charset="0"/>
            </a:endParaRPr>
          </a:p>
          <a:p>
            <a:pPr>
              <a:buFont typeface="Wingdings" panose="05000000000000000000" pitchFamily="2" charset="2"/>
              <a:buChar char="ü"/>
            </a:pPr>
            <a:r>
              <a:rPr lang="en-GB" sz="2100" b="1" dirty="0">
                <a:solidFill>
                  <a:schemeClr val="accent1"/>
                </a:solidFill>
                <a:latin typeface="Calibri" panose="020F0502020204030204" pitchFamily="34" charset="0"/>
              </a:rPr>
              <a:t>t</a:t>
            </a:r>
            <a:r>
              <a:rPr lang="en-GB" sz="2100" b="1" dirty="0" smtClean="0">
                <a:solidFill>
                  <a:schemeClr val="accent1"/>
                </a:solidFill>
                <a:latin typeface="Calibri" panose="020F0502020204030204" pitchFamily="34" charset="0"/>
              </a:rPr>
              <a:t>rusting yourself and following what you believe in</a:t>
            </a:r>
          </a:p>
          <a:p>
            <a:pPr>
              <a:buFont typeface="Wingdings" panose="05000000000000000000" pitchFamily="2" charset="2"/>
              <a:buChar char="ü"/>
            </a:pPr>
            <a:r>
              <a:rPr lang="en-GB" sz="2100" b="1" dirty="0">
                <a:solidFill>
                  <a:schemeClr val="accent1"/>
                </a:solidFill>
                <a:latin typeface="Calibri" panose="020F0502020204030204" pitchFamily="34" charset="0"/>
              </a:rPr>
              <a:t>h</a:t>
            </a:r>
            <a:r>
              <a:rPr lang="en-GB" sz="2100" b="1" dirty="0" smtClean="0">
                <a:solidFill>
                  <a:schemeClr val="accent1"/>
                </a:solidFill>
                <a:latin typeface="Calibri" panose="020F0502020204030204" pitchFamily="34" charset="0"/>
              </a:rPr>
              <a:t>aving a charitable and generous nature</a:t>
            </a:r>
          </a:p>
          <a:p>
            <a:pPr>
              <a:buFont typeface="Wingdings" panose="05000000000000000000" pitchFamily="2" charset="2"/>
              <a:buChar char="ü"/>
            </a:pPr>
            <a:r>
              <a:rPr lang="en-GB" sz="2100" b="1" dirty="0">
                <a:solidFill>
                  <a:schemeClr val="accent1"/>
                </a:solidFill>
                <a:latin typeface="Calibri" panose="020F0502020204030204" pitchFamily="34" charset="0"/>
              </a:rPr>
              <a:t>b</a:t>
            </a:r>
            <a:r>
              <a:rPr lang="en-GB" sz="2100" b="1" dirty="0" smtClean="0">
                <a:solidFill>
                  <a:schemeClr val="accent1"/>
                </a:solidFill>
                <a:latin typeface="Calibri" panose="020F0502020204030204" pitchFamily="34" charset="0"/>
              </a:rPr>
              <a:t>eing a great friend</a:t>
            </a:r>
          </a:p>
          <a:p>
            <a:pPr>
              <a:buFont typeface="Wingdings" panose="05000000000000000000" pitchFamily="2" charset="2"/>
              <a:buChar char="ü"/>
            </a:pPr>
            <a:r>
              <a:rPr lang="en-GB" sz="2100" b="1" dirty="0">
                <a:solidFill>
                  <a:schemeClr val="accent1"/>
                </a:solidFill>
                <a:latin typeface="Calibri" panose="020F0502020204030204" pitchFamily="34" charset="0"/>
              </a:rPr>
              <a:t>m</a:t>
            </a:r>
            <a:r>
              <a:rPr lang="en-GB" sz="2100" b="1" dirty="0" smtClean="0">
                <a:solidFill>
                  <a:schemeClr val="accent1"/>
                </a:solidFill>
                <a:latin typeface="Calibri" panose="020F0502020204030204" pitchFamily="34" charset="0"/>
              </a:rPr>
              <a:t>eeting different people who inspire you</a:t>
            </a:r>
          </a:p>
          <a:p>
            <a:pPr>
              <a:buFont typeface="Wingdings" panose="05000000000000000000" pitchFamily="2" charset="2"/>
              <a:buChar char="ü"/>
            </a:pPr>
            <a:r>
              <a:rPr lang="en-GB" sz="2100" b="1" dirty="0">
                <a:solidFill>
                  <a:schemeClr val="accent1"/>
                </a:solidFill>
                <a:latin typeface="Calibri" panose="020F0502020204030204" pitchFamily="34" charset="0"/>
              </a:rPr>
              <a:t>n</a:t>
            </a:r>
            <a:r>
              <a:rPr lang="en-GB" sz="2100" b="1" dirty="0" smtClean="0">
                <a:solidFill>
                  <a:schemeClr val="accent1"/>
                </a:solidFill>
                <a:latin typeface="Calibri" panose="020F0502020204030204" pitchFamily="34" charset="0"/>
              </a:rPr>
              <a:t>ot letting what you can’t do stop you from doing what you can do</a:t>
            </a:r>
          </a:p>
          <a:p>
            <a:pPr>
              <a:buFont typeface="Wingdings" panose="05000000000000000000" pitchFamily="2" charset="2"/>
              <a:buChar char="ü"/>
            </a:pPr>
            <a:r>
              <a:rPr lang="en-GB" sz="2100" b="1" dirty="0">
                <a:solidFill>
                  <a:schemeClr val="accent1"/>
                </a:solidFill>
                <a:latin typeface="Calibri" panose="020F0502020204030204" pitchFamily="34" charset="0"/>
              </a:rPr>
              <a:t>d</a:t>
            </a:r>
            <a:r>
              <a:rPr lang="en-GB" sz="2100" b="1" dirty="0" smtClean="0">
                <a:solidFill>
                  <a:schemeClr val="accent1"/>
                </a:solidFill>
                <a:latin typeface="Calibri" panose="020F0502020204030204" pitchFamily="34" charset="0"/>
              </a:rPr>
              <a:t>oing what you can, with what you have, where you are</a:t>
            </a:r>
          </a:p>
          <a:p>
            <a:pPr>
              <a:buFont typeface="Wingdings" panose="05000000000000000000" pitchFamily="2" charset="2"/>
              <a:buChar char="ü"/>
            </a:pPr>
            <a:r>
              <a:rPr lang="en-GB" sz="2100" b="1" dirty="0">
                <a:solidFill>
                  <a:schemeClr val="accent1"/>
                </a:solidFill>
                <a:latin typeface="Calibri" panose="020F0502020204030204" pitchFamily="34" charset="0"/>
              </a:rPr>
              <a:t>m</a:t>
            </a:r>
            <a:r>
              <a:rPr lang="en-GB" sz="2100" b="1" dirty="0" smtClean="0">
                <a:solidFill>
                  <a:schemeClr val="accent1"/>
                </a:solidFill>
                <a:latin typeface="Calibri" panose="020F0502020204030204" pitchFamily="34" charset="0"/>
              </a:rPr>
              <a:t>aking each day your masterpiece</a:t>
            </a:r>
          </a:p>
          <a:p>
            <a:pPr>
              <a:buFont typeface="Wingdings" panose="05000000000000000000" pitchFamily="2" charset="2"/>
              <a:buChar char="ü"/>
            </a:pPr>
            <a:r>
              <a:rPr lang="en-GB" sz="2100" b="1" dirty="0">
                <a:solidFill>
                  <a:schemeClr val="accent1"/>
                </a:solidFill>
                <a:latin typeface="Calibri" panose="020F0502020204030204" pitchFamily="34" charset="0"/>
              </a:rPr>
              <a:t>r</a:t>
            </a:r>
            <a:r>
              <a:rPr lang="en-GB" sz="2100" b="1" dirty="0" smtClean="0">
                <a:solidFill>
                  <a:schemeClr val="accent1"/>
                </a:solidFill>
                <a:latin typeface="Calibri" panose="020F0502020204030204" pitchFamily="34" charset="0"/>
              </a:rPr>
              <a:t>ealising that winning doesn’t always mean being first</a:t>
            </a:r>
          </a:p>
          <a:p>
            <a:pPr>
              <a:buFont typeface="Wingdings" panose="05000000000000000000" pitchFamily="2" charset="2"/>
              <a:buChar char="ü"/>
            </a:pPr>
            <a:r>
              <a:rPr lang="en-GB" sz="2100" b="1" dirty="0" smtClean="0">
                <a:solidFill>
                  <a:schemeClr val="accent1"/>
                </a:solidFill>
                <a:latin typeface="Calibri" panose="020F0502020204030204" pitchFamily="34" charset="0"/>
              </a:rPr>
              <a:t> winning means that you are doing better than you have done before</a:t>
            </a:r>
          </a:p>
        </p:txBody>
      </p:sp>
      <p:sp>
        <p:nvSpPr>
          <p:cNvPr id="6" name="TextBox 5"/>
          <p:cNvSpPr txBox="1"/>
          <p:nvPr/>
        </p:nvSpPr>
        <p:spPr>
          <a:xfrm>
            <a:off x="726376" y="188640"/>
            <a:ext cx="7632848" cy="1077218"/>
          </a:xfrm>
          <a:prstGeom prst="rect">
            <a:avLst/>
          </a:prstGeom>
          <a:noFill/>
        </p:spPr>
        <p:txBody>
          <a:bodyPr wrap="square" rtlCol="0">
            <a:spAutoFit/>
          </a:bodyPr>
          <a:lstStyle/>
          <a:p>
            <a:pPr algn="ctr"/>
            <a:r>
              <a:rPr lang="en-GB" sz="3200" b="1" dirty="0" smtClean="0">
                <a:solidFill>
                  <a:srgbClr val="FF0000"/>
                </a:solidFill>
                <a:latin typeface="Calibri" panose="020F0502020204030204" pitchFamily="34" charset="0"/>
              </a:rPr>
              <a:t>During your time at All Saints you will have the opportunity to……..</a:t>
            </a:r>
            <a:endParaRPr lang="en-GB" sz="3200" b="1" dirty="0">
              <a:solidFill>
                <a:srgbClr val="FF0000"/>
              </a:solidFill>
              <a:latin typeface="Calibri" panose="020F0502020204030204" pitchFamily="34" charset="0"/>
            </a:endParaRPr>
          </a:p>
        </p:txBody>
      </p:sp>
      <p:pic>
        <p:nvPicPr>
          <p:cNvPr id="4" name="Content Placeholder 3"/>
          <p:cNvPicPr>
            <a:picLocks noGrp="1" noChangeAspect="1"/>
          </p:cNvPicPr>
          <p:nvPr>
            <p:ph sz="quarter" idx="14"/>
          </p:nvPr>
        </p:nvPicPr>
        <p:blipFill>
          <a:blip r:embed="rId2">
            <a:extLst>
              <a:ext uri="{28A0092B-C50C-407E-A947-70E740481C1C}">
                <a14:useLocalDpi xmlns:a14="http://schemas.microsoft.com/office/drawing/2010/main" val="0"/>
              </a:ext>
            </a:extLst>
          </a:blip>
          <a:stretch>
            <a:fillRect/>
          </a:stretch>
        </p:blipFill>
        <p:spPr>
          <a:xfrm>
            <a:off x="5148064" y="1412776"/>
            <a:ext cx="3346450" cy="2230966"/>
          </a:xfrm>
          <a:ln w="28575">
            <a:solidFill>
              <a:srgbClr val="0070C0"/>
            </a:solidFill>
          </a:ln>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2040" y="4221088"/>
            <a:ext cx="3518105" cy="1512168"/>
          </a:xfrm>
          <a:prstGeom prst="rect">
            <a:avLst/>
          </a:prstGeom>
          <a:ln w="28575">
            <a:solidFill>
              <a:srgbClr val="0070C0"/>
            </a:solidFill>
          </a:ln>
        </p:spPr>
      </p:pic>
    </p:spTree>
    <p:extLst>
      <p:ext uri="{BB962C8B-B14F-4D97-AF65-F5344CB8AC3E}">
        <p14:creationId xmlns:p14="http://schemas.microsoft.com/office/powerpoint/2010/main" val="1612819419"/>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1299</TotalTime>
  <Words>964</Words>
  <Application>Microsoft Office PowerPoint</Application>
  <PresentationFormat>On-screen Show (4:3)</PresentationFormat>
  <Paragraphs>132</Paragraphs>
  <Slides>13</Slides>
  <Notes>1</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Slipstream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Gail E. Branch</dc:creator>
  <cp:lastModifiedBy>Gail E. Branch</cp:lastModifiedBy>
  <cp:revision>63</cp:revision>
  <dcterms:created xsi:type="dcterms:W3CDTF">2019-06-26T09:03:23Z</dcterms:created>
  <dcterms:modified xsi:type="dcterms:W3CDTF">2019-08-02T07:53:19Z</dcterms:modified>
</cp:coreProperties>
</file>