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64" r:id="rId3"/>
    <p:sldId id="3239" r:id="rId4"/>
    <p:sldId id="3240" r:id="rId5"/>
    <p:sldId id="3241" r:id="rId6"/>
    <p:sldId id="3242" r:id="rId7"/>
    <p:sldId id="3243" r:id="rId8"/>
    <p:sldId id="3244" r:id="rId9"/>
    <p:sldId id="3257" r:id="rId10"/>
    <p:sldId id="3400" r:id="rId11"/>
    <p:sldId id="3287" r:id="rId12"/>
    <p:sldId id="3401" r:id="rId13"/>
    <p:sldId id="3290" r:id="rId14"/>
    <p:sldId id="3407" r:id="rId15"/>
    <p:sldId id="3299" r:id="rId16"/>
    <p:sldId id="3421" r:id="rId17"/>
    <p:sldId id="3266" r:id="rId18"/>
    <p:sldId id="3402" r:id="rId19"/>
    <p:sldId id="3294" r:id="rId20"/>
    <p:sldId id="3418" r:id="rId21"/>
    <p:sldId id="3288" r:id="rId22"/>
    <p:sldId id="3405" r:id="rId23"/>
    <p:sldId id="3263" r:id="rId24"/>
    <p:sldId id="3430" r:id="rId25"/>
    <p:sldId id="3435" r:id="rId26"/>
    <p:sldId id="3436" r:id="rId27"/>
    <p:sldId id="3285" r:id="rId28"/>
    <p:sldId id="3409" r:id="rId29"/>
    <p:sldId id="3262" r:id="rId30"/>
    <p:sldId id="3431" r:id="rId31"/>
    <p:sldId id="3295" r:id="rId32"/>
    <p:sldId id="3419" r:id="rId33"/>
    <p:sldId id="3256" r:id="rId34"/>
    <p:sldId id="3406" r:id="rId35"/>
    <p:sldId id="3432" r:id="rId36"/>
    <p:sldId id="3433" r:id="rId37"/>
    <p:sldId id="3260" r:id="rId38"/>
    <p:sldId id="3411" r:id="rId39"/>
    <p:sldId id="3291" r:id="rId40"/>
    <p:sldId id="3415" r:id="rId41"/>
    <p:sldId id="3264" r:id="rId42"/>
    <p:sldId id="3434" r:id="rId43"/>
    <p:sldId id="3292" r:id="rId44"/>
    <p:sldId id="3417" r:id="rId4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90" autoAdjust="0"/>
    <p:restoredTop sz="94660"/>
  </p:normalViewPr>
  <p:slideViewPr>
    <p:cSldViewPr snapToGrid="0" showGuides="1">
      <p:cViewPr varScale="1">
        <p:scale>
          <a:sx n="86" d="100"/>
          <a:sy n="86" d="100"/>
        </p:scale>
        <p:origin x="1387"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B9D25BF-A381-4851-BF88-068688B9E9EF}" type="datetimeFigureOut">
              <a:rPr lang="en-GB" smtClean="0"/>
              <a:t>02/02/2023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A36ADC4-5CD1-4608-A321-DDB8A4520FD0}" type="slidenum">
              <a:rPr lang="en-GB" smtClean="0"/>
              <a:t>‹#›</a:t>
            </a:fld>
            <a:endParaRPr lang="en-GB" dirty="0"/>
          </a:p>
        </p:txBody>
      </p:sp>
    </p:spTree>
    <p:extLst>
      <p:ext uri="{BB962C8B-B14F-4D97-AF65-F5344CB8AC3E}">
        <p14:creationId xmlns:p14="http://schemas.microsoft.com/office/powerpoint/2010/main" val="35148713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9D25BF-A381-4851-BF88-068688B9E9EF}" type="datetimeFigureOut">
              <a:rPr lang="en-GB" smtClean="0"/>
              <a:t>02/02/2023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A36ADC4-5CD1-4608-A321-DDB8A4520FD0}" type="slidenum">
              <a:rPr lang="en-GB" smtClean="0"/>
              <a:t>‹#›</a:t>
            </a:fld>
            <a:endParaRPr lang="en-GB" dirty="0"/>
          </a:p>
        </p:txBody>
      </p:sp>
    </p:spTree>
    <p:extLst>
      <p:ext uri="{BB962C8B-B14F-4D97-AF65-F5344CB8AC3E}">
        <p14:creationId xmlns:p14="http://schemas.microsoft.com/office/powerpoint/2010/main" val="2737686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9D25BF-A381-4851-BF88-068688B9E9EF}" type="datetimeFigureOut">
              <a:rPr lang="en-GB" smtClean="0"/>
              <a:t>02/02/2023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A36ADC4-5CD1-4608-A321-DDB8A4520FD0}" type="slidenum">
              <a:rPr lang="en-GB" smtClean="0"/>
              <a:t>‹#›</a:t>
            </a:fld>
            <a:endParaRPr lang="en-GB" dirty="0"/>
          </a:p>
        </p:txBody>
      </p:sp>
    </p:spTree>
    <p:extLst>
      <p:ext uri="{BB962C8B-B14F-4D97-AF65-F5344CB8AC3E}">
        <p14:creationId xmlns:p14="http://schemas.microsoft.com/office/powerpoint/2010/main" val="1960098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9D25BF-A381-4851-BF88-068688B9E9EF}" type="datetimeFigureOut">
              <a:rPr lang="en-GB" smtClean="0"/>
              <a:t>02/02/2023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A36ADC4-5CD1-4608-A321-DDB8A4520FD0}" type="slidenum">
              <a:rPr lang="en-GB" smtClean="0"/>
              <a:t>‹#›</a:t>
            </a:fld>
            <a:endParaRPr lang="en-GB" dirty="0"/>
          </a:p>
        </p:txBody>
      </p:sp>
    </p:spTree>
    <p:extLst>
      <p:ext uri="{BB962C8B-B14F-4D97-AF65-F5344CB8AC3E}">
        <p14:creationId xmlns:p14="http://schemas.microsoft.com/office/powerpoint/2010/main" val="18053537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B9D25BF-A381-4851-BF88-068688B9E9EF}" type="datetimeFigureOut">
              <a:rPr lang="en-GB" smtClean="0"/>
              <a:t>02/02/2023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A36ADC4-5CD1-4608-A321-DDB8A4520FD0}" type="slidenum">
              <a:rPr lang="en-GB" smtClean="0"/>
              <a:t>‹#›</a:t>
            </a:fld>
            <a:endParaRPr lang="en-GB" dirty="0"/>
          </a:p>
        </p:txBody>
      </p:sp>
    </p:spTree>
    <p:extLst>
      <p:ext uri="{BB962C8B-B14F-4D97-AF65-F5344CB8AC3E}">
        <p14:creationId xmlns:p14="http://schemas.microsoft.com/office/powerpoint/2010/main" val="3926599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B9D25BF-A381-4851-BF88-068688B9E9EF}" type="datetimeFigureOut">
              <a:rPr lang="en-GB" smtClean="0"/>
              <a:t>02/02/2023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A36ADC4-5CD1-4608-A321-DDB8A4520FD0}" type="slidenum">
              <a:rPr lang="en-GB" smtClean="0"/>
              <a:t>‹#›</a:t>
            </a:fld>
            <a:endParaRPr lang="en-GB" dirty="0"/>
          </a:p>
        </p:txBody>
      </p:sp>
    </p:spTree>
    <p:extLst>
      <p:ext uri="{BB962C8B-B14F-4D97-AF65-F5344CB8AC3E}">
        <p14:creationId xmlns:p14="http://schemas.microsoft.com/office/powerpoint/2010/main" val="744528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9D25BF-A381-4851-BF88-068688B9E9EF}" type="datetimeFigureOut">
              <a:rPr lang="en-GB" smtClean="0"/>
              <a:t>02/02/2023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A36ADC4-5CD1-4608-A321-DDB8A4520FD0}" type="slidenum">
              <a:rPr lang="en-GB" smtClean="0"/>
              <a:t>‹#›</a:t>
            </a:fld>
            <a:endParaRPr lang="en-GB" dirty="0"/>
          </a:p>
        </p:txBody>
      </p:sp>
    </p:spTree>
    <p:extLst>
      <p:ext uri="{BB962C8B-B14F-4D97-AF65-F5344CB8AC3E}">
        <p14:creationId xmlns:p14="http://schemas.microsoft.com/office/powerpoint/2010/main" val="1500298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B9D25BF-A381-4851-BF88-068688B9E9EF}" type="datetimeFigureOut">
              <a:rPr lang="en-GB" smtClean="0"/>
              <a:t>02/02/2023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A36ADC4-5CD1-4608-A321-DDB8A4520FD0}" type="slidenum">
              <a:rPr lang="en-GB" smtClean="0"/>
              <a:t>‹#›</a:t>
            </a:fld>
            <a:endParaRPr lang="en-GB" dirty="0"/>
          </a:p>
        </p:txBody>
      </p:sp>
    </p:spTree>
    <p:extLst>
      <p:ext uri="{BB962C8B-B14F-4D97-AF65-F5344CB8AC3E}">
        <p14:creationId xmlns:p14="http://schemas.microsoft.com/office/powerpoint/2010/main" val="669238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B9D25BF-A381-4851-BF88-068688B9E9EF}" type="datetimeFigureOut">
              <a:rPr lang="en-GB" smtClean="0"/>
              <a:t>02/02/2023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A36ADC4-5CD1-4608-A321-DDB8A4520FD0}" type="slidenum">
              <a:rPr lang="en-GB" smtClean="0"/>
              <a:t>‹#›</a:t>
            </a:fld>
            <a:endParaRPr lang="en-GB" dirty="0"/>
          </a:p>
        </p:txBody>
      </p:sp>
    </p:spTree>
    <p:extLst>
      <p:ext uri="{BB962C8B-B14F-4D97-AF65-F5344CB8AC3E}">
        <p14:creationId xmlns:p14="http://schemas.microsoft.com/office/powerpoint/2010/main" val="2805184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9D25BF-A381-4851-BF88-068688B9E9EF}" type="datetimeFigureOut">
              <a:rPr lang="en-GB" smtClean="0"/>
              <a:t>02/02/2023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A36ADC4-5CD1-4608-A321-DDB8A4520FD0}" type="slidenum">
              <a:rPr lang="en-GB" smtClean="0"/>
              <a:t>‹#›</a:t>
            </a:fld>
            <a:endParaRPr lang="en-GB" dirty="0"/>
          </a:p>
        </p:txBody>
      </p:sp>
    </p:spTree>
    <p:extLst>
      <p:ext uri="{BB962C8B-B14F-4D97-AF65-F5344CB8AC3E}">
        <p14:creationId xmlns:p14="http://schemas.microsoft.com/office/powerpoint/2010/main" val="21948140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9D25BF-A381-4851-BF88-068688B9E9EF}" type="datetimeFigureOut">
              <a:rPr lang="en-GB" smtClean="0"/>
              <a:t>02/02/2023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A36ADC4-5CD1-4608-A321-DDB8A4520FD0}" type="slidenum">
              <a:rPr lang="en-GB" smtClean="0"/>
              <a:t>‹#›</a:t>
            </a:fld>
            <a:endParaRPr lang="en-GB" dirty="0"/>
          </a:p>
        </p:txBody>
      </p:sp>
    </p:spTree>
    <p:extLst>
      <p:ext uri="{BB962C8B-B14F-4D97-AF65-F5344CB8AC3E}">
        <p14:creationId xmlns:p14="http://schemas.microsoft.com/office/powerpoint/2010/main" val="23855634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Pr>
        <a:solidFill>
          <a:srgbClr val="A44820"/>
        </a:solidFill>
        <a:effectLst/>
      </p:bgPr>
    </p:bg>
    <p:spTree>
      <p:nvGrpSpPr>
        <p:cNvPr id="1" name=""/>
        <p:cNvGrpSpPr/>
        <p:nvPr/>
      </p:nvGrpSpPr>
      <p:grpSpPr>
        <a:xfrm>
          <a:off x="0" y="0"/>
          <a:ext cx="0" cy="0"/>
          <a:chOff x="0" y="0"/>
          <a:chExt cx="0" cy="0"/>
        </a:xfrm>
      </p:grpSpPr>
      <p:sp>
        <p:nvSpPr>
          <p:cNvPr id="4" name="Date Placeholder 3"/>
          <p:cNvSpPr txBox="1">
            <a:spLocks noGrp="1"/>
          </p:cNvSpPr>
          <p:nvPr>
            <p:ph type="dt" sz="half" idx="7"/>
          </p:nvPr>
        </p:nvSpPr>
        <p:spPr/>
        <p:txBody>
          <a:bodyPr/>
          <a:lstStyle>
            <a:lvl1pPr>
              <a:defRPr/>
            </a:lvl1pPr>
          </a:lstStyle>
          <a:p>
            <a:pPr lvl="0"/>
            <a:r>
              <a:rPr lang="en-US" dirty="0"/>
              <a:t>04/06/2018</a:t>
            </a:r>
            <a:endParaRPr lang="en-GB" dirty="0"/>
          </a:p>
        </p:txBody>
      </p:sp>
      <p:sp>
        <p:nvSpPr>
          <p:cNvPr id="5" name="Footer Placeholder 4"/>
          <p:cNvSpPr txBox="1">
            <a:spLocks noGrp="1"/>
          </p:cNvSpPr>
          <p:nvPr>
            <p:ph type="ftr" sz="quarter" idx="9"/>
          </p:nvPr>
        </p:nvSpPr>
        <p:spPr/>
        <p:txBody>
          <a:bodyPr/>
          <a:lstStyle>
            <a:lvl1pPr>
              <a:defRPr/>
            </a:lvl1pPr>
          </a:lstStyle>
          <a:p>
            <a:pPr lvl="0"/>
            <a:r>
              <a:rPr lang="en-GB" dirty="0"/>
              <a:t>© Focus Education UK Ltd.  </a:t>
            </a:r>
          </a:p>
        </p:txBody>
      </p:sp>
      <p:sp>
        <p:nvSpPr>
          <p:cNvPr id="6" name="Slide Number Placeholder 5"/>
          <p:cNvSpPr txBox="1">
            <a:spLocks noGrp="1"/>
          </p:cNvSpPr>
          <p:nvPr>
            <p:ph type="sldNum" sz="quarter" idx="8"/>
          </p:nvPr>
        </p:nvSpPr>
        <p:spPr/>
        <p:txBody>
          <a:bodyPr/>
          <a:lstStyle>
            <a:lvl1pPr>
              <a:defRPr/>
            </a:lvl1pPr>
          </a:lstStyle>
          <a:p>
            <a:pPr lvl="0"/>
            <a:fld id="{F1001761-EEE3-46FB-AAB8-A0357EB1FCB6}" type="slidenum">
              <a:t>‹#›</a:t>
            </a:fld>
            <a:endParaRPr lang="en-GB" dirty="0"/>
          </a:p>
        </p:txBody>
      </p:sp>
      <p:pic>
        <p:nvPicPr>
          <p:cNvPr id="7" name="Picture 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2540000"/>
          </a:xfrm>
          <a:prstGeom prst="rect">
            <a:avLst/>
          </a:prstGeom>
        </p:spPr>
      </p:pic>
    </p:spTree>
    <p:extLst>
      <p:ext uri="{BB962C8B-B14F-4D97-AF65-F5344CB8AC3E}">
        <p14:creationId xmlns:p14="http://schemas.microsoft.com/office/powerpoint/2010/main" val="41486699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9D25BF-A381-4851-BF88-068688B9E9EF}" type="datetimeFigureOut">
              <a:rPr lang="en-GB" smtClean="0"/>
              <a:t>02/02/2023</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36ADC4-5CD1-4608-A321-DDB8A4520FD0}" type="slidenum">
              <a:rPr lang="en-GB" smtClean="0"/>
              <a:t>‹#›</a:t>
            </a:fld>
            <a:endParaRPr lang="en-GB" dirty="0"/>
          </a:p>
        </p:txBody>
      </p:sp>
    </p:spTree>
    <p:extLst>
      <p:ext uri="{BB962C8B-B14F-4D97-AF65-F5344CB8AC3E}">
        <p14:creationId xmlns:p14="http://schemas.microsoft.com/office/powerpoint/2010/main" val="41354528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40.jpeg"/><Relationship Id="rId4" Type="http://schemas.openxmlformats.org/officeDocument/2006/relationships/image" Target="../media/image39.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47.jpeg"/><Relationship Id="rId4" Type="http://schemas.openxmlformats.org/officeDocument/2006/relationships/image" Target="../media/image46.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50.png"/><Relationship Id="rId4" Type="http://schemas.openxmlformats.org/officeDocument/2006/relationships/image" Target="../media/image49.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53.png"/><Relationship Id="rId4" Type="http://schemas.openxmlformats.org/officeDocument/2006/relationships/image" Target="../media/image52.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56.jpeg"/><Relationship Id="rId4" Type="http://schemas.openxmlformats.org/officeDocument/2006/relationships/image" Target="../media/image55.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59.png"/><Relationship Id="rId4" Type="http://schemas.openxmlformats.org/officeDocument/2006/relationships/image" Target="../media/image58.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61.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67.jpeg"/><Relationship Id="rId4" Type="http://schemas.openxmlformats.org/officeDocument/2006/relationships/image" Target="../media/image6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9CD2E1F-C117-426B-9C6C-77907BA2BFB5}"/>
              </a:ext>
            </a:extLst>
          </p:cNvPr>
          <p:cNvPicPr/>
          <p:nvPr/>
        </p:nvPicPr>
        <p:blipFill rotWithShape="1">
          <a:blip r:embed="rId2" cstate="print">
            <a:extLst>
              <a:ext uri="{28A0092B-C50C-407E-A947-70E740481C1C}">
                <a14:useLocalDpi xmlns:a14="http://schemas.microsoft.com/office/drawing/2010/main" val="0"/>
              </a:ext>
            </a:extLst>
          </a:blip>
          <a:srcRect t="149" r="3" b="3"/>
          <a:stretch/>
        </p:blipFill>
        <p:spPr bwMode="auto">
          <a:xfrm>
            <a:off x="19" y="10"/>
            <a:ext cx="5415359"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a:noFill/>
        </p:spPr>
      </p:pic>
      <p:sp>
        <p:nvSpPr>
          <p:cNvPr id="2" name="Rectangle 1">
            <a:extLst>
              <a:ext uri="{FF2B5EF4-FFF2-40B4-BE49-F238E27FC236}">
                <a16:creationId xmlns:a16="http://schemas.microsoft.com/office/drawing/2014/main" id="{223B25EE-8DD0-4161-A803-DC2F30DEE8DD}"/>
              </a:ext>
            </a:extLst>
          </p:cNvPr>
          <p:cNvSpPr/>
          <p:nvPr/>
        </p:nvSpPr>
        <p:spPr>
          <a:xfrm>
            <a:off x="5317724" y="124287"/>
            <a:ext cx="3595457" cy="23259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3">
            <a:extLst>
              <a:ext uri="{FF2B5EF4-FFF2-40B4-BE49-F238E27FC236}">
                <a16:creationId xmlns:a16="http://schemas.microsoft.com/office/drawing/2014/main" id="{76A13E73-0E46-4301-AFD8-EE4E2072D823}"/>
              </a:ext>
            </a:extLst>
          </p:cNvPr>
          <p:cNvSpPr txBox="1">
            <a:spLocks/>
          </p:cNvSpPr>
          <p:nvPr/>
        </p:nvSpPr>
        <p:spPr>
          <a:xfrm>
            <a:off x="5598460" y="1783959"/>
            <a:ext cx="3065480" cy="2889114"/>
          </a:xfrm>
          <a:prstGeom prst="rect">
            <a:avLst/>
          </a:prstGeom>
        </p:spPr>
        <p:txBody>
          <a:bodyPr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300" b="1" dirty="0">
                <a:latin typeface="Century Gothic" panose="020B0502020202020204" pitchFamily="34" charset="0"/>
              </a:rPr>
              <a:t>History Curriculum Overview</a:t>
            </a:r>
          </a:p>
        </p:txBody>
      </p:sp>
      <p:sp>
        <p:nvSpPr>
          <p:cNvPr id="9" name="Subtitle 4">
            <a:extLst>
              <a:ext uri="{FF2B5EF4-FFF2-40B4-BE49-F238E27FC236}">
                <a16:creationId xmlns:a16="http://schemas.microsoft.com/office/drawing/2014/main" id="{5CCFFA4C-A5BB-4D47-97AD-7AC4F623D8AA}"/>
              </a:ext>
            </a:extLst>
          </p:cNvPr>
          <p:cNvSpPr txBox="1">
            <a:spLocks/>
          </p:cNvSpPr>
          <p:nvPr/>
        </p:nvSpPr>
        <p:spPr>
          <a:xfrm>
            <a:off x="5598459" y="4750893"/>
            <a:ext cx="3065478" cy="1147863"/>
          </a:xfrm>
          <a:prstGeom prst="rect">
            <a:avLst/>
          </a:prstGeom>
        </p:spPr>
        <p:txBody>
          <a:bodyPr anchor="t">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200" dirty="0"/>
          </a:p>
          <a:p>
            <a:endParaRPr lang="en-GB" sz="1200" dirty="0"/>
          </a:p>
          <a:p>
            <a:endParaRPr lang="en-GB" sz="1500" b="1" dirty="0">
              <a:latin typeface="Century Gothic" panose="020B0502020202020204" pitchFamily="34" charset="0"/>
            </a:endParaRPr>
          </a:p>
          <a:p>
            <a:pPr marL="0" indent="0">
              <a:buNone/>
            </a:pPr>
            <a:r>
              <a:rPr lang="en-GB" sz="1500" b="1" dirty="0">
                <a:latin typeface="Century Gothic" panose="020B0502020202020204" pitchFamily="34" charset="0"/>
              </a:rPr>
              <a:t>All Saints CE Primary School</a:t>
            </a:r>
          </a:p>
          <a:p>
            <a:pPr marL="0" indent="0">
              <a:buNone/>
            </a:pPr>
            <a:r>
              <a:rPr lang="en-GB" sz="1500" b="1" dirty="0">
                <a:latin typeface="Century Gothic" panose="020B0502020202020204" pitchFamily="34" charset="0"/>
              </a:rPr>
              <a:t>Whitefield, Bury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A10C8C51-9264-4503-A823-21AAAEAAD97F}"/>
              </a:ext>
            </a:extLst>
          </p:cNvPr>
          <p:cNvGraphicFramePr>
            <a:graphicFrameLocks noGrp="1"/>
          </p:cNvGraphicFramePr>
          <p:nvPr>
            <p:ph idx="1"/>
            <p:extLst>
              <p:ext uri="{D42A27DB-BD31-4B8C-83A1-F6EECF244321}">
                <p14:modId xmlns:p14="http://schemas.microsoft.com/office/powerpoint/2010/main" val="2472687743"/>
              </p:ext>
            </p:extLst>
          </p:nvPr>
        </p:nvGraphicFramePr>
        <p:xfrm>
          <a:off x="99391" y="429372"/>
          <a:ext cx="8945218" cy="5926979"/>
        </p:xfrm>
        <a:graphic>
          <a:graphicData uri="http://schemas.openxmlformats.org/drawingml/2006/table">
            <a:tbl>
              <a:tblPr firstRow="1" bandRow="1">
                <a:tableStyleId>{5C22544A-7EE6-4342-B048-85BDC9FD1C3A}</a:tableStyleId>
              </a:tblPr>
              <a:tblGrid>
                <a:gridCol w="693186">
                  <a:extLst>
                    <a:ext uri="{9D8B030D-6E8A-4147-A177-3AD203B41FA5}">
                      <a16:colId xmlns:a16="http://schemas.microsoft.com/office/drawing/2014/main" val="3599585335"/>
                    </a:ext>
                  </a:extLst>
                </a:gridCol>
                <a:gridCol w="1500368">
                  <a:extLst>
                    <a:ext uri="{9D8B030D-6E8A-4147-A177-3AD203B41FA5}">
                      <a16:colId xmlns:a16="http://schemas.microsoft.com/office/drawing/2014/main" val="592510919"/>
                    </a:ext>
                  </a:extLst>
                </a:gridCol>
                <a:gridCol w="1296515">
                  <a:extLst>
                    <a:ext uri="{9D8B030D-6E8A-4147-A177-3AD203B41FA5}">
                      <a16:colId xmlns:a16="http://schemas.microsoft.com/office/drawing/2014/main" val="3042742115"/>
                    </a:ext>
                  </a:extLst>
                </a:gridCol>
                <a:gridCol w="1247588">
                  <a:extLst>
                    <a:ext uri="{9D8B030D-6E8A-4147-A177-3AD203B41FA5}">
                      <a16:colId xmlns:a16="http://schemas.microsoft.com/office/drawing/2014/main" val="1744805974"/>
                    </a:ext>
                  </a:extLst>
                </a:gridCol>
                <a:gridCol w="1402519">
                  <a:extLst>
                    <a:ext uri="{9D8B030D-6E8A-4147-A177-3AD203B41FA5}">
                      <a16:colId xmlns:a16="http://schemas.microsoft.com/office/drawing/2014/main" val="4278771604"/>
                    </a:ext>
                  </a:extLst>
                </a:gridCol>
                <a:gridCol w="1402521">
                  <a:extLst>
                    <a:ext uri="{9D8B030D-6E8A-4147-A177-3AD203B41FA5}">
                      <a16:colId xmlns:a16="http://schemas.microsoft.com/office/drawing/2014/main" val="4178059597"/>
                    </a:ext>
                  </a:extLst>
                </a:gridCol>
                <a:gridCol w="1402521">
                  <a:extLst>
                    <a:ext uri="{9D8B030D-6E8A-4147-A177-3AD203B41FA5}">
                      <a16:colId xmlns:a16="http://schemas.microsoft.com/office/drawing/2014/main" val="3392793017"/>
                    </a:ext>
                  </a:extLst>
                </a:gridCol>
              </a:tblGrid>
              <a:tr h="451167">
                <a:tc gridSpan="7">
                  <a:txBody>
                    <a:bodyPr/>
                    <a:lstStyle/>
                    <a:p>
                      <a:pPr algn="ctr"/>
                      <a:r>
                        <a:rPr lang="en-GB" dirty="0">
                          <a:latin typeface="Century Gothic" panose="020B0502020202020204" pitchFamily="34" charset="0"/>
                        </a:rPr>
                        <a:t>History Overview</a:t>
                      </a:r>
                    </a:p>
                  </a:txBody>
                  <a:tcPr/>
                </a:tc>
                <a:tc hMerge="1">
                  <a:txBody>
                    <a:bodyPr/>
                    <a:lstStyle/>
                    <a:p>
                      <a:pPr algn="ctr"/>
                      <a:endParaRPr lang="en-GB" dirty="0">
                        <a:latin typeface="Century Gothic" panose="020B0502020202020204" pitchFamily="34" charset="0"/>
                      </a:endParaRPr>
                    </a:p>
                  </a:txBody>
                  <a:tcPr/>
                </a:tc>
                <a:tc hMerge="1">
                  <a:txBody>
                    <a:bodyPr/>
                    <a:lstStyle/>
                    <a:p>
                      <a:pPr algn="ctr"/>
                      <a:endParaRPr lang="en-GB" dirty="0">
                        <a:latin typeface="Century Gothic" panose="020B0502020202020204" pitchFamily="34" charset="0"/>
                      </a:endParaRPr>
                    </a:p>
                  </a:txBody>
                  <a:tcPr/>
                </a:tc>
                <a:tc hMerge="1">
                  <a:txBody>
                    <a:bodyPr/>
                    <a:lstStyle/>
                    <a:p>
                      <a:pPr algn="ctr"/>
                      <a:endParaRPr lang="en-GB" dirty="0">
                        <a:latin typeface="Century Gothic" panose="020B0502020202020204" pitchFamily="34" charset="0"/>
                      </a:endParaRPr>
                    </a:p>
                  </a:txBody>
                  <a:tcPr/>
                </a:tc>
                <a:tc hMerge="1">
                  <a:txBody>
                    <a:bodyPr/>
                    <a:lstStyle/>
                    <a:p>
                      <a:pPr algn="ctr"/>
                      <a:endParaRPr lang="en-GB" dirty="0">
                        <a:latin typeface="Century Gothic" panose="020B0502020202020204" pitchFamily="34" charset="0"/>
                      </a:endParaRPr>
                    </a:p>
                  </a:txBody>
                  <a:tcPr/>
                </a:tc>
                <a:tc hMerge="1">
                  <a:txBody>
                    <a:bodyPr/>
                    <a:lstStyle/>
                    <a:p>
                      <a:pPr algn="ctr"/>
                      <a:endParaRPr lang="en-GB" dirty="0">
                        <a:latin typeface="Century Gothic" panose="020B0502020202020204" pitchFamily="34" charset="0"/>
                      </a:endParaRPr>
                    </a:p>
                  </a:txBody>
                  <a:tcPr/>
                </a:tc>
                <a:tc hMerge="1">
                  <a:txBody>
                    <a:bodyPr/>
                    <a:lstStyle/>
                    <a:p>
                      <a:pPr algn="ctr"/>
                      <a:endParaRPr lang="en-GB" dirty="0">
                        <a:latin typeface="Century Gothic" panose="020B0502020202020204" pitchFamily="34" charset="0"/>
                      </a:endParaRPr>
                    </a:p>
                  </a:txBody>
                  <a:tcPr/>
                </a:tc>
                <a:extLst>
                  <a:ext uri="{0D108BD9-81ED-4DB2-BD59-A6C34878D82A}">
                    <a16:rowId xmlns:a16="http://schemas.microsoft.com/office/drawing/2014/main" val="2398030635"/>
                  </a:ext>
                </a:extLst>
              </a:tr>
              <a:tr h="451167">
                <a:tc>
                  <a:txBody>
                    <a:bodyPr/>
                    <a:lstStyle/>
                    <a:p>
                      <a:endParaRPr lang="en-GB" dirty="0"/>
                    </a:p>
                  </a:txBody>
                  <a:tcPr/>
                </a:tc>
                <a:tc>
                  <a:txBody>
                    <a:bodyPr/>
                    <a:lstStyle/>
                    <a:p>
                      <a:pPr algn="ctr"/>
                      <a:r>
                        <a:rPr lang="en-GB" b="1" dirty="0">
                          <a:latin typeface="Century Gothic" panose="020B0502020202020204" pitchFamily="34" charset="0"/>
                        </a:rPr>
                        <a:t>Year 1</a:t>
                      </a:r>
                    </a:p>
                  </a:txBody>
                  <a:tcPr/>
                </a:tc>
                <a:tc>
                  <a:txBody>
                    <a:bodyPr/>
                    <a:lstStyle/>
                    <a:p>
                      <a:pPr algn="ctr"/>
                      <a:r>
                        <a:rPr lang="en-GB" b="1" dirty="0">
                          <a:latin typeface="Century Gothic" panose="020B0502020202020204" pitchFamily="34" charset="0"/>
                        </a:rPr>
                        <a:t>Year 2</a:t>
                      </a:r>
                    </a:p>
                  </a:txBody>
                  <a:tcPr/>
                </a:tc>
                <a:tc>
                  <a:txBody>
                    <a:bodyPr/>
                    <a:lstStyle/>
                    <a:p>
                      <a:pPr algn="ctr"/>
                      <a:r>
                        <a:rPr lang="en-GB" b="1" dirty="0">
                          <a:latin typeface="Century Gothic" panose="020B0502020202020204" pitchFamily="34" charset="0"/>
                        </a:rPr>
                        <a:t>Year 3</a:t>
                      </a:r>
                    </a:p>
                  </a:txBody>
                  <a:tcPr/>
                </a:tc>
                <a:tc>
                  <a:txBody>
                    <a:bodyPr/>
                    <a:lstStyle/>
                    <a:p>
                      <a:pPr algn="ctr"/>
                      <a:r>
                        <a:rPr lang="en-GB" b="1" dirty="0">
                          <a:latin typeface="Century Gothic" panose="020B0502020202020204" pitchFamily="34" charset="0"/>
                        </a:rPr>
                        <a:t>Year 4</a:t>
                      </a:r>
                    </a:p>
                  </a:txBody>
                  <a:tcPr/>
                </a:tc>
                <a:tc>
                  <a:txBody>
                    <a:bodyPr/>
                    <a:lstStyle/>
                    <a:p>
                      <a:pPr algn="ctr"/>
                      <a:r>
                        <a:rPr lang="en-GB" b="1" dirty="0">
                          <a:latin typeface="Century Gothic" panose="020B0502020202020204" pitchFamily="34" charset="0"/>
                        </a:rPr>
                        <a:t>Year 5</a:t>
                      </a:r>
                    </a:p>
                  </a:txBody>
                  <a:tcPr/>
                </a:tc>
                <a:tc>
                  <a:txBody>
                    <a:bodyPr/>
                    <a:lstStyle/>
                    <a:p>
                      <a:pPr algn="ctr"/>
                      <a:r>
                        <a:rPr lang="en-GB" b="1" dirty="0">
                          <a:latin typeface="Century Gothic" panose="020B0502020202020204" pitchFamily="34" charset="0"/>
                        </a:rPr>
                        <a:t>Year 6</a:t>
                      </a:r>
                    </a:p>
                  </a:txBody>
                  <a:tcPr/>
                </a:tc>
                <a:extLst>
                  <a:ext uri="{0D108BD9-81ED-4DB2-BD59-A6C34878D82A}">
                    <a16:rowId xmlns:a16="http://schemas.microsoft.com/office/drawing/2014/main" val="795120548"/>
                  </a:ext>
                </a:extLst>
              </a:tr>
              <a:tr h="1742866">
                <a:tc>
                  <a:txBody>
                    <a:bodyPr/>
                    <a:lstStyle/>
                    <a:p>
                      <a:pPr algn="ctr"/>
                      <a:r>
                        <a:rPr lang="en-GB" sz="1200" b="1" dirty="0">
                          <a:latin typeface="Century Gothic" panose="020B0502020202020204" pitchFamily="34" charset="0"/>
                        </a:rPr>
                        <a:t>Autumn</a:t>
                      </a:r>
                    </a:p>
                  </a:txBody>
                  <a:tcPr vert="vert270"/>
                </a:tc>
                <a:tc>
                  <a:txBody>
                    <a:bodyPr/>
                    <a:lstStyle/>
                    <a:p>
                      <a:r>
                        <a:rPr lang="en-GB" sz="1100" dirty="0">
                          <a:latin typeface="Century Gothic" panose="020B0502020202020204" pitchFamily="34" charset="0"/>
                        </a:rPr>
                        <a:t>What was life like for our grandparents when they were children?</a:t>
                      </a:r>
                    </a:p>
                  </a:txBody>
                  <a:tcPr/>
                </a:tc>
                <a:tc>
                  <a:txBody>
                    <a:bodyPr/>
                    <a:lstStyle/>
                    <a:p>
                      <a:r>
                        <a:rPr lang="en-GB" sz="1100" dirty="0">
                          <a:latin typeface="Century Gothic" panose="020B0502020202020204" pitchFamily="34" charset="0"/>
                        </a:rPr>
                        <a:t>What do we know about the Victorians?</a:t>
                      </a:r>
                    </a:p>
                  </a:txBody>
                  <a:tcPr/>
                </a:tc>
                <a:tc>
                  <a:txBody>
                    <a:bodyPr/>
                    <a:lstStyle/>
                    <a:p>
                      <a:r>
                        <a:rPr lang="en-GB" sz="1100" dirty="0">
                          <a:latin typeface="Century Gothic" panose="020B0502020202020204" pitchFamily="34" charset="0"/>
                        </a:rPr>
                        <a:t>How did Britain change between the beginning of the Stone age and the end of the Iron age?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How did Britain change between the end of the Iron age and the end of the Roman occupation?</a:t>
                      </a:r>
                    </a:p>
                    <a:p>
                      <a:endParaRPr lang="en-GB" sz="1100" dirty="0">
                        <a:latin typeface="Century Gothic" panose="020B0502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What did the Ancient Greeks bring to the world?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dirty="0">
                        <a:latin typeface="Century Gothic" panose="020B0502020202020204" pitchFamily="34" charset="0"/>
                      </a:endParaRPr>
                    </a:p>
                  </a:txBody>
                  <a:tcPr/>
                </a:tc>
                <a:tc>
                  <a:txBody>
                    <a:bodyPr/>
                    <a:lstStyle/>
                    <a:p>
                      <a:r>
                        <a:rPr lang="en-GB" sz="1100">
                          <a:latin typeface="Century Gothic" panose="020B0502020202020204" pitchFamily="34" charset="0"/>
                        </a:rPr>
                        <a:t>What impact did WW1 and WW2 have on ordinary people in your local area?</a:t>
                      </a:r>
                      <a:endParaRPr lang="en-GB" sz="1100" dirty="0">
                        <a:latin typeface="Century Gothic" panose="020B0502020202020204" pitchFamily="34" charset="0"/>
                      </a:endParaRPr>
                    </a:p>
                  </a:txBody>
                  <a:tcPr/>
                </a:tc>
                <a:extLst>
                  <a:ext uri="{0D108BD9-81ED-4DB2-BD59-A6C34878D82A}">
                    <a16:rowId xmlns:a16="http://schemas.microsoft.com/office/drawing/2014/main" val="4145465332"/>
                  </a:ext>
                </a:extLst>
              </a:tr>
              <a:tr h="1946818">
                <a:tc>
                  <a:txBody>
                    <a:bodyPr/>
                    <a:lstStyle/>
                    <a:p>
                      <a:pPr algn="ctr"/>
                      <a:r>
                        <a:rPr lang="en-GB" sz="1200" b="1" dirty="0">
                          <a:latin typeface="Century Gothic" panose="020B0502020202020204" pitchFamily="34" charset="0"/>
                        </a:rPr>
                        <a:t>Spring</a:t>
                      </a:r>
                    </a:p>
                  </a:txBody>
                  <a:tcPr vert="vert27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Who were and are the famous Manchester people?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What lessons have we learned from the Great Fire of London?</a:t>
                      </a:r>
                    </a:p>
                  </a:txBody>
                  <a:tcPr/>
                </a:tc>
                <a:tc>
                  <a:txBody>
                    <a:bodyPr/>
                    <a:lstStyle/>
                    <a:p>
                      <a:r>
                        <a:rPr lang="en-GB" sz="1100" dirty="0">
                          <a:latin typeface="Century Gothic" panose="020B0502020202020204" pitchFamily="34" charset="0"/>
                        </a:rPr>
                        <a:t>Why were the Ancient Mayans the envy of the world?</a:t>
                      </a:r>
                    </a:p>
                    <a:p>
                      <a:endParaRPr lang="en-GB" sz="1100" dirty="0">
                        <a:latin typeface="Century Gothic" panose="020B0502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How advanced were the famous civilizations that were great 3000 years go?</a:t>
                      </a:r>
                    </a:p>
                  </a:txBody>
                  <a:tcPr/>
                </a:tc>
                <a:tc>
                  <a:txBody>
                    <a:bodyPr/>
                    <a:lstStyle/>
                    <a:p>
                      <a:r>
                        <a:rPr lang="en-GB" sz="1100" dirty="0">
                          <a:latin typeface="Century Gothic" panose="020B0502020202020204" pitchFamily="34" charset="0"/>
                        </a:rPr>
                        <a:t>What do we know about the history of Manchester?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anose="020B0502020202020204" pitchFamily="34" charset="0"/>
                        </a:rPr>
                        <a:t>Why should gunpowder, treason and plot never been forgotten?</a:t>
                      </a:r>
                    </a:p>
                    <a:p>
                      <a:endParaRPr lang="en-GB" sz="1100" dirty="0">
                        <a:latin typeface="Century Gothic" panose="020B0502020202020204" pitchFamily="34" charset="0"/>
                      </a:endParaRPr>
                    </a:p>
                  </a:txBody>
                  <a:tcPr/>
                </a:tc>
                <a:extLst>
                  <a:ext uri="{0D108BD9-81ED-4DB2-BD59-A6C34878D82A}">
                    <a16:rowId xmlns:a16="http://schemas.microsoft.com/office/drawing/2014/main" val="4290654857"/>
                  </a:ext>
                </a:extLst>
              </a:tr>
              <a:tr h="1334961">
                <a:tc>
                  <a:txBody>
                    <a:bodyPr/>
                    <a:lstStyle/>
                    <a:p>
                      <a:pPr algn="ctr"/>
                      <a:r>
                        <a:rPr lang="en-GB" sz="1200" b="1" dirty="0">
                          <a:latin typeface="Century Gothic" panose="020B0502020202020204" pitchFamily="34" charset="0"/>
                        </a:rPr>
                        <a:t>Summer</a:t>
                      </a:r>
                    </a:p>
                  </a:txBody>
                  <a:tcPr vert="vert27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Century Gothic" panose="020B0502020202020204" pitchFamily="34" charset="0"/>
                        </a:rPr>
                        <a:t>How have our homes changed over time?</a:t>
                      </a:r>
                    </a:p>
                    <a:p>
                      <a:endParaRPr lang="en-GB" sz="1100" dirty="0">
                        <a:latin typeface="Century Gothic" panose="020B0502020202020204" pitchFamily="34" charset="0"/>
                      </a:endParaRPr>
                    </a:p>
                  </a:txBody>
                  <a:tcPr/>
                </a:tc>
                <a:tc>
                  <a:txBody>
                    <a:bodyPr/>
                    <a:lstStyle/>
                    <a:p>
                      <a:r>
                        <a:rPr lang="en-GB" sz="1100" dirty="0">
                          <a:latin typeface="Century Gothic" panose="020B0502020202020204" pitchFamily="34" charset="0"/>
                        </a:rPr>
                        <a:t>Which black people have influenced our lives today?</a:t>
                      </a:r>
                    </a:p>
                  </a:txBody>
                  <a:tcPr/>
                </a:tc>
                <a:tc>
                  <a:txBody>
                    <a:bodyPr/>
                    <a:lstStyle/>
                    <a:p>
                      <a:r>
                        <a:rPr lang="en-GB" sz="1100" dirty="0">
                          <a:latin typeface="Century Gothic" panose="020B0502020202020204" pitchFamily="34" charset="0"/>
                        </a:rPr>
                        <a:t>Why does Bury exist in the first place?</a:t>
                      </a:r>
                    </a:p>
                  </a:txBody>
                  <a:tcPr/>
                </a:tc>
                <a:tc>
                  <a:txBody>
                    <a:bodyPr/>
                    <a:lstStyle/>
                    <a:p>
                      <a:r>
                        <a:rPr lang="en-GB" sz="1100" dirty="0">
                          <a:latin typeface="Century Gothic" panose="020B0502020202020204" pitchFamily="34" charset="0"/>
                        </a:rPr>
                        <a:t>What does it mean to be a  slave?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How did Britain change between the end of the Roman occupation and 1066?</a:t>
                      </a:r>
                    </a:p>
                  </a:txBody>
                  <a:tcPr/>
                </a:tc>
                <a:tc>
                  <a:txBody>
                    <a:bodyPr/>
                    <a:lstStyle/>
                    <a:p>
                      <a:r>
                        <a:rPr lang="en-GB" sz="1100" dirty="0">
                          <a:latin typeface="Century Gothic" panose="020B0502020202020204" pitchFamily="34" charset="0"/>
                        </a:rPr>
                        <a:t>What was the impact of immigration on Britain over the past 70 years?</a:t>
                      </a:r>
                    </a:p>
                  </a:txBody>
                  <a:tcPr/>
                </a:tc>
                <a:extLst>
                  <a:ext uri="{0D108BD9-81ED-4DB2-BD59-A6C34878D82A}">
                    <a16:rowId xmlns:a16="http://schemas.microsoft.com/office/drawing/2014/main" val="3266581177"/>
                  </a:ext>
                </a:extLst>
              </a:tr>
            </a:tbl>
          </a:graphicData>
        </a:graphic>
      </p:graphicFrame>
      <p:sp>
        <p:nvSpPr>
          <p:cNvPr id="2" name="Slide Number Placeholder 1">
            <a:extLst>
              <a:ext uri="{FF2B5EF4-FFF2-40B4-BE49-F238E27FC236}">
                <a16:creationId xmlns:a16="http://schemas.microsoft.com/office/drawing/2014/main" id="{11B75B30-8F35-4B69-BB3F-0903CF07620A}"/>
              </a:ext>
            </a:extLst>
          </p:cNvPr>
          <p:cNvSpPr>
            <a:spLocks noGrp="1"/>
          </p:cNvSpPr>
          <p:nvPr>
            <p:ph type="sldNum" sz="quarter" idx="12"/>
          </p:nvPr>
        </p:nvSpPr>
        <p:spPr/>
        <p:txBody>
          <a:bodyPr/>
          <a:lstStyle/>
          <a:p>
            <a:fld id="{73639C4D-C036-420D-85CE-037CEAF7031A}" type="slidenum">
              <a:rPr lang="en-GB" smtClean="0"/>
              <a:t>2</a:t>
            </a:fld>
            <a:endParaRPr lang="en-GB" dirty="0"/>
          </a:p>
        </p:txBody>
      </p:sp>
    </p:spTree>
    <p:extLst>
      <p:ext uri="{BB962C8B-B14F-4D97-AF65-F5344CB8AC3E}">
        <p14:creationId xmlns:p14="http://schemas.microsoft.com/office/powerpoint/2010/main" val="36138394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F31DD-6C81-4202-A8A7-B390FAA57934}"/>
              </a:ext>
            </a:extLst>
          </p:cNvPr>
          <p:cNvSpPr>
            <a:spLocks noGrp="1"/>
          </p:cNvSpPr>
          <p:nvPr>
            <p:ph type="title"/>
          </p:nvPr>
        </p:nvSpPr>
        <p:spPr>
          <a:xfrm>
            <a:off x="365760" y="365126"/>
            <a:ext cx="8149590" cy="565177"/>
          </a:xfrm>
        </p:spPr>
        <p:txBody>
          <a:bodyPr>
            <a:normAutofit/>
          </a:bodyPr>
          <a:lstStyle/>
          <a:p>
            <a:pPr algn="ctr"/>
            <a:r>
              <a:rPr lang="en-GB" sz="3200" b="1" dirty="0">
                <a:latin typeface="Century Gothic" panose="020B0502020202020204" pitchFamily="34" charset="0"/>
              </a:rPr>
              <a:t>Historical Knowledge and Skills</a:t>
            </a:r>
          </a:p>
        </p:txBody>
      </p:sp>
      <p:graphicFrame>
        <p:nvGraphicFramePr>
          <p:cNvPr id="4" name="Table 4">
            <a:extLst>
              <a:ext uri="{FF2B5EF4-FFF2-40B4-BE49-F238E27FC236}">
                <a16:creationId xmlns:a16="http://schemas.microsoft.com/office/drawing/2014/main" id="{CF09B000-312F-4369-B1DB-92FB0E515617}"/>
              </a:ext>
            </a:extLst>
          </p:cNvPr>
          <p:cNvGraphicFramePr>
            <a:graphicFrameLocks noGrp="1"/>
          </p:cNvGraphicFramePr>
          <p:nvPr>
            <p:ph idx="1"/>
            <p:extLst>
              <p:ext uri="{D42A27DB-BD31-4B8C-83A1-F6EECF244321}">
                <p14:modId xmlns:p14="http://schemas.microsoft.com/office/powerpoint/2010/main" val="1642817371"/>
              </p:ext>
            </p:extLst>
          </p:nvPr>
        </p:nvGraphicFramePr>
        <p:xfrm>
          <a:off x="365760" y="948635"/>
          <a:ext cx="8595360" cy="5765800"/>
        </p:xfrm>
        <a:graphic>
          <a:graphicData uri="http://schemas.openxmlformats.org/drawingml/2006/table">
            <a:tbl>
              <a:tblPr firstRow="1" bandRow="1">
                <a:tableStyleId>{5C22544A-7EE6-4342-B048-85BDC9FD1C3A}</a:tableStyleId>
              </a:tblPr>
              <a:tblGrid>
                <a:gridCol w="2250219">
                  <a:extLst>
                    <a:ext uri="{9D8B030D-6E8A-4147-A177-3AD203B41FA5}">
                      <a16:colId xmlns:a16="http://schemas.microsoft.com/office/drawing/2014/main" val="3019632723"/>
                    </a:ext>
                  </a:extLst>
                </a:gridCol>
                <a:gridCol w="3283889">
                  <a:extLst>
                    <a:ext uri="{9D8B030D-6E8A-4147-A177-3AD203B41FA5}">
                      <a16:colId xmlns:a16="http://schemas.microsoft.com/office/drawing/2014/main" val="1824989794"/>
                    </a:ext>
                  </a:extLst>
                </a:gridCol>
                <a:gridCol w="3061252">
                  <a:extLst>
                    <a:ext uri="{9D8B030D-6E8A-4147-A177-3AD203B41FA5}">
                      <a16:colId xmlns:a16="http://schemas.microsoft.com/office/drawing/2014/main" val="1835988648"/>
                    </a:ext>
                  </a:extLst>
                </a:gridCol>
              </a:tblGrid>
              <a:tr h="370840">
                <a:tc gridSpan="3">
                  <a:txBody>
                    <a:bodyPr/>
                    <a:lstStyle/>
                    <a:p>
                      <a:pPr algn="ctr"/>
                      <a:r>
                        <a:rPr lang="en-GB" dirty="0">
                          <a:latin typeface="Century Gothic" panose="020B0502020202020204" pitchFamily="34" charset="0"/>
                        </a:rPr>
                        <a:t>Chronology &amp; Causation</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300458072"/>
                  </a:ext>
                </a:extLst>
              </a:tr>
              <a:tr h="741680">
                <a:tc gridSpan="3">
                  <a:txBody>
                    <a:bodyPr/>
                    <a:lstStyle/>
                    <a:p>
                      <a:pPr marL="285750" indent="-285750">
                        <a:buFont typeface="Wingdings" panose="05000000000000000000" pitchFamily="2" charset="2"/>
                        <a:buChar char="§"/>
                      </a:pPr>
                      <a:r>
                        <a:rPr lang="en-GB" sz="1200" dirty="0">
                          <a:latin typeface="Century Gothic" panose="020B0502020202020204" pitchFamily="34" charset="0"/>
                        </a:rPr>
                        <a:t>To ensure the pupils have a coherent narrative, knowledge and understanding of Britain’s past and the wider world from the earliest times to the present day, how people’s lives have shaped Britain and how Britain has influenced and been influenced by the wider world.</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54038532"/>
                  </a:ext>
                </a:extLst>
              </a:tr>
              <a:tr h="370840">
                <a:tc>
                  <a:txBody>
                    <a:bodyPr/>
                    <a:lstStyle/>
                    <a:p>
                      <a:pPr marL="0" indent="0" algn="ctr">
                        <a:buFont typeface="Wingdings" panose="05000000000000000000" pitchFamily="2" charset="2"/>
                        <a:buNone/>
                      </a:pPr>
                      <a:r>
                        <a:rPr lang="en-GB" sz="1400" b="1" dirty="0">
                          <a:latin typeface="Century Gothic" panose="020B0502020202020204" pitchFamily="34" charset="0"/>
                        </a:rPr>
                        <a:t>EYFS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400" b="1" dirty="0">
                          <a:latin typeface="Century Gothic" panose="020B0502020202020204" pitchFamily="34" charset="0"/>
                        </a:rPr>
                        <a:t>Year 1</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400" b="1" dirty="0">
                          <a:latin typeface="Century Gothic" panose="020B0502020202020204" pitchFamily="34" charset="0"/>
                        </a:rPr>
                        <a:t>Year 2</a:t>
                      </a:r>
                    </a:p>
                  </a:txBody>
                  <a:tcPr/>
                </a:tc>
                <a:extLst>
                  <a:ext uri="{0D108BD9-81ED-4DB2-BD59-A6C34878D82A}">
                    <a16:rowId xmlns:a16="http://schemas.microsoft.com/office/drawing/2014/main" val="3974941581"/>
                  </a:ext>
                </a:extLst>
              </a:tr>
              <a:tr h="370840">
                <a:tc>
                  <a:txBody>
                    <a:bodyPr/>
                    <a:lstStyle/>
                    <a:p>
                      <a:pPr marL="171450" indent="-171450" algn="l">
                        <a:buFont typeface="Arial" panose="020B0604020202020204" pitchFamily="34" charset="0"/>
                        <a:buChar char="•"/>
                      </a:pPr>
                      <a:r>
                        <a:rPr lang="en-GB" sz="1100" b="0" dirty="0">
                          <a:latin typeface="Century Gothic" panose="020B0502020202020204" pitchFamily="34" charset="0"/>
                        </a:rPr>
                        <a:t>To appreciate the difference between old and dirty or worn</a:t>
                      </a:r>
                    </a:p>
                    <a:p>
                      <a:pPr marL="171450" indent="-171450" algn="l">
                        <a:buFont typeface="Arial" panose="020B0604020202020204" pitchFamily="34" charset="0"/>
                        <a:buChar char="•"/>
                      </a:pPr>
                      <a:r>
                        <a:rPr lang="en-GB" sz="1100" b="0" dirty="0">
                          <a:latin typeface="Century Gothic" panose="020B0502020202020204" pitchFamily="34" charset="0"/>
                        </a:rPr>
                        <a:t>To know the difference between old and new</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latin typeface="Century Gothic" panose="020B0502020202020204" pitchFamily="34" charset="0"/>
                        </a:rPr>
                        <a:t>To know the difference between long ago and now</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latin typeface="Century Gothic" panose="020B0502020202020204" pitchFamily="34" charset="0"/>
                        </a:rPr>
                        <a:t>To be able to compare old and new objects/ artefacts  be able to put up to two artefacts or events in order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latin typeface="Century Gothic" panose="020B0502020202020204" pitchFamily="34" charset="0"/>
                        </a:rPr>
                        <a:t>To begin to appreciate that their life is different to the lives of people in the past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i="0" u="none" strike="noStrike" baseline="0" dirty="0">
                          <a:solidFill>
                            <a:srgbClr val="000000"/>
                          </a:solidFill>
                          <a:latin typeface="Century Gothic" panose="020B0502020202020204" pitchFamily="34" charset="0"/>
                        </a:rPr>
                        <a:t>To understand the past through settings, characters and events encountered in books read in class and storytelling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i="0" u="none" strike="noStrike" baseline="0" dirty="0">
                          <a:solidFill>
                            <a:srgbClr val="000000"/>
                          </a:solidFill>
                          <a:latin typeface="Century Gothic" panose="020B0502020202020204" pitchFamily="34" charset="0"/>
                        </a:rPr>
                        <a:t>Use words like yesterday, last week, old and new</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dirty="0">
                          <a:latin typeface="Century Gothic" panose="020B0502020202020204" pitchFamily="34" charset="0"/>
                        </a:rPr>
                        <a:t>To appreciate the difference between long ago and very long ago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dirty="0">
                          <a:latin typeface="Century Gothic" panose="020B0502020202020204" pitchFamily="34" charset="0"/>
                        </a:rPr>
                        <a:t>Create a simple timeline to capture recent events</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Remember parts of stories they have read or have had read to them which involve memories about the past</a:t>
                      </a:r>
                    </a:p>
                    <a:p>
                      <a:pPr marL="171450" lvl="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Know that the toys their parents and grandparents played with were different to their own</a:t>
                      </a:r>
                    </a:p>
                    <a:p>
                      <a:pPr marL="171450" lvl="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Organise a number of artefacts by age</a:t>
                      </a:r>
                    </a:p>
                    <a:p>
                      <a:pPr marL="171450" lvl="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Recognise that familiar objects we have today would have been different in the past, i.e., telephone</a:t>
                      </a:r>
                    </a:p>
                    <a:p>
                      <a:pPr marL="171450" lvl="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Know what a number of older objects were used for</a:t>
                      </a:r>
                    </a:p>
                    <a:p>
                      <a:pPr marL="171450" lvl="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Know the main differences between their school days and that of their grandparents</a:t>
                      </a:r>
                    </a:p>
                    <a:p>
                      <a:pPr marL="171450" lvl="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Begin to appreciate what a timeline is by looking at a time line over the past 10 years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Use words to show the passing of time: old, new, earliest, latest, past, present, future, century, new, newest, oldest, modern, before, after</a:t>
                      </a:r>
                    </a:p>
                  </a:txBody>
                  <a:tcPr/>
                </a:tc>
                <a:tc>
                  <a:txBody>
                    <a:bodyPr/>
                    <a:lstStyle/>
                    <a:p>
                      <a:pPr marL="285750" indent="-285750" algn="l">
                        <a:buFont typeface="Wingdings" panose="05000000000000000000" pitchFamily="2" charset="2"/>
                        <a:buChar char="§"/>
                      </a:pPr>
                      <a:r>
                        <a:rPr lang="en-GB" sz="1100" dirty="0">
                          <a:latin typeface="Century Gothic" panose="020B0502020202020204" pitchFamily="34" charset="0"/>
                        </a:rPr>
                        <a:t>Recognise that stories they have read help them understand about the differences that exists between the place they live in and places in the past</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100" b="0" dirty="0">
                          <a:solidFill>
                            <a:srgbClr val="1C1C1C"/>
                          </a:solidFill>
                          <a:effectLst/>
                          <a:latin typeface="Century Gothic" panose="020B0502020202020204" pitchFamily="34" charset="0"/>
                          <a:ea typeface="Calibri" panose="020F0502020204030204" pitchFamily="34" charset="0"/>
                          <a:cs typeface="Times New Roman" panose="02020603050405020304" pitchFamily="18" charset="0"/>
                        </a:rPr>
                        <a:t>Describe memories and changes that have happened in their own lives  </a:t>
                      </a:r>
                      <a:endParaRPr lang="en-GB" sz="1100" dirty="0">
                        <a:latin typeface="Century Gothic" panose="020B0502020202020204" pitchFamily="34" charset="0"/>
                      </a:endParaRPr>
                    </a:p>
                    <a:p>
                      <a:pPr marL="285750" indent="-285750" algn="l">
                        <a:buFont typeface="Wingdings" panose="05000000000000000000" pitchFamily="2" charset="2"/>
                        <a:buChar char="§"/>
                      </a:pPr>
                      <a:r>
                        <a:rPr lang="en-GB" sz="1100" dirty="0">
                          <a:latin typeface="Century Gothic" panose="020B0502020202020204" pitchFamily="34" charset="0"/>
                        </a:rPr>
                        <a:t>Begin to appreciate the difference between long ago and very long ago</a:t>
                      </a:r>
                    </a:p>
                    <a:p>
                      <a:pPr marL="285750" indent="-285750" algn="l">
                        <a:buFont typeface="Wingdings" panose="05000000000000000000" pitchFamily="2" charset="2"/>
                        <a:buChar char="§"/>
                      </a:pPr>
                      <a:r>
                        <a:rPr lang="en-GB" sz="1100" dirty="0">
                          <a:latin typeface="Century Gothic" panose="020B0502020202020204" pitchFamily="34" charset="0"/>
                        </a:rPr>
                        <a:t>Know where the people and events studied fit into a basic timeline</a:t>
                      </a:r>
                    </a:p>
                    <a:p>
                      <a:pPr marL="285750" indent="-285750" algn="l">
                        <a:buFont typeface="Wingdings" panose="05000000000000000000" pitchFamily="2" charset="2"/>
                        <a:buChar char="§"/>
                      </a:pPr>
                      <a:r>
                        <a:rPr lang="en-GB" sz="1100" dirty="0">
                          <a:latin typeface="Century Gothic" panose="020B0502020202020204" pitchFamily="34" charset="0"/>
                        </a:rPr>
                        <a:t>Able to point out a few similarities and differences between ways of life at different times</a:t>
                      </a:r>
                    </a:p>
                    <a:p>
                      <a:pPr marL="285750" indent="-285750" algn="l">
                        <a:buFont typeface="Wingdings" panose="05000000000000000000" pitchFamily="2" charset="2"/>
                        <a:buChar char="§"/>
                      </a:pPr>
                      <a:r>
                        <a:rPr lang="en-GB" sz="1100" dirty="0">
                          <a:latin typeface="Century Gothic" panose="020B0502020202020204" pitchFamily="34" charset="0"/>
                        </a:rPr>
                        <a:t>Able to order a few events and artefacts from the recent past</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Use words and phrases such as: old, new, earliest, latest, past, present, future, century, new, newest, old, oldest, modern, before, after to show the passing of time</a:t>
                      </a:r>
                    </a:p>
                    <a:p>
                      <a:pPr marL="0" indent="0" algn="l">
                        <a:buFont typeface="Wingdings" panose="05000000000000000000" pitchFamily="2" charset="2"/>
                        <a:buNone/>
                      </a:pPr>
                      <a:endParaRPr lang="en-GB" sz="1100" dirty="0">
                        <a:latin typeface="Century Gothic" panose="020B0502020202020204" pitchFamily="34" charset="0"/>
                      </a:endParaRPr>
                    </a:p>
                  </a:txBody>
                  <a:tcPr/>
                </a:tc>
                <a:extLst>
                  <a:ext uri="{0D108BD9-81ED-4DB2-BD59-A6C34878D82A}">
                    <a16:rowId xmlns:a16="http://schemas.microsoft.com/office/drawing/2014/main" val="3396805832"/>
                  </a:ext>
                </a:extLst>
              </a:tr>
            </a:tbl>
          </a:graphicData>
        </a:graphic>
      </p:graphicFrame>
      <p:sp>
        <p:nvSpPr>
          <p:cNvPr id="3" name="Slide Number Placeholder 2">
            <a:extLst>
              <a:ext uri="{FF2B5EF4-FFF2-40B4-BE49-F238E27FC236}">
                <a16:creationId xmlns:a16="http://schemas.microsoft.com/office/drawing/2014/main" id="{FDB40F7F-B6DB-4A2A-B8EB-E1A4B5D6C1DC}"/>
              </a:ext>
            </a:extLst>
          </p:cNvPr>
          <p:cNvSpPr>
            <a:spLocks noGrp="1"/>
          </p:cNvSpPr>
          <p:nvPr>
            <p:ph type="sldNum" sz="quarter" idx="12"/>
          </p:nvPr>
        </p:nvSpPr>
        <p:spPr/>
        <p:txBody>
          <a:bodyPr/>
          <a:lstStyle/>
          <a:p>
            <a:fld id="{73639C4D-C036-420D-85CE-037CEAF7031A}" type="slidenum">
              <a:rPr lang="en-GB" smtClean="0"/>
              <a:t>3</a:t>
            </a:fld>
            <a:endParaRPr lang="en-GB" dirty="0"/>
          </a:p>
        </p:txBody>
      </p:sp>
    </p:spTree>
    <p:extLst>
      <p:ext uri="{BB962C8B-B14F-4D97-AF65-F5344CB8AC3E}">
        <p14:creationId xmlns:p14="http://schemas.microsoft.com/office/powerpoint/2010/main" val="3970351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F31DD-6C81-4202-A8A7-B390FAA57934}"/>
              </a:ext>
            </a:extLst>
          </p:cNvPr>
          <p:cNvSpPr>
            <a:spLocks noGrp="1"/>
          </p:cNvSpPr>
          <p:nvPr>
            <p:ph type="title"/>
          </p:nvPr>
        </p:nvSpPr>
        <p:spPr>
          <a:xfrm>
            <a:off x="365760" y="365126"/>
            <a:ext cx="8149590" cy="565177"/>
          </a:xfrm>
        </p:spPr>
        <p:txBody>
          <a:bodyPr>
            <a:normAutofit/>
          </a:bodyPr>
          <a:lstStyle/>
          <a:p>
            <a:pPr algn="ctr"/>
            <a:r>
              <a:rPr lang="en-GB" sz="3200" b="1" dirty="0">
                <a:latin typeface="Century Gothic" panose="020B0502020202020204" pitchFamily="34" charset="0"/>
              </a:rPr>
              <a:t>Historical Knowledge and Skills</a:t>
            </a:r>
          </a:p>
        </p:txBody>
      </p:sp>
      <p:graphicFrame>
        <p:nvGraphicFramePr>
          <p:cNvPr id="4" name="Table 4">
            <a:extLst>
              <a:ext uri="{FF2B5EF4-FFF2-40B4-BE49-F238E27FC236}">
                <a16:creationId xmlns:a16="http://schemas.microsoft.com/office/drawing/2014/main" id="{CF09B000-312F-4369-B1DB-92FB0E515617}"/>
              </a:ext>
            </a:extLst>
          </p:cNvPr>
          <p:cNvGraphicFramePr>
            <a:graphicFrameLocks noGrp="1"/>
          </p:cNvGraphicFramePr>
          <p:nvPr>
            <p:ph idx="1"/>
            <p:extLst>
              <p:ext uri="{D42A27DB-BD31-4B8C-83A1-F6EECF244321}">
                <p14:modId xmlns:p14="http://schemas.microsoft.com/office/powerpoint/2010/main" val="1631515802"/>
              </p:ext>
            </p:extLst>
          </p:nvPr>
        </p:nvGraphicFramePr>
        <p:xfrm>
          <a:off x="0" y="948635"/>
          <a:ext cx="9144000" cy="5557520"/>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3019632723"/>
                    </a:ext>
                  </a:extLst>
                </a:gridCol>
                <a:gridCol w="2286000">
                  <a:extLst>
                    <a:ext uri="{9D8B030D-6E8A-4147-A177-3AD203B41FA5}">
                      <a16:colId xmlns:a16="http://schemas.microsoft.com/office/drawing/2014/main" val="1717352603"/>
                    </a:ext>
                  </a:extLst>
                </a:gridCol>
                <a:gridCol w="2286000">
                  <a:extLst>
                    <a:ext uri="{9D8B030D-6E8A-4147-A177-3AD203B41FA5}">
                      <a16:colId xmlns:a16="http://schemas.microsoft.com/office/drawing/2014/main" val="1905560560"/>
                    </a:ext>
                  </a:extLst>
                </a:gridCol>
                <a:gridCol w="2286000">
                  <a:extLst>
                    <a:ext uri="{9D8B030D-6E8A-4147-A177-3AD203B41FA5}">
                      <a16:colId xmlns:a16="http://schemas.microsoft.com/office/drawing/2014/main" val="2037968895"/>
                    </a:ext>
                  </a:extLst>
                </a:gridCol>
              </a:tblGrid>
              <a:tr h="370840">
                <a:tc gridSpan="4">
                  <a:txBody>
                    <a:bodyPr/>
                    <a:lstStyle/>
                    <a:p>
                      <a:pPr algn="ctr"/>
                      <a:r>
                        <a:rPr lang="en-GB" dirty="0">
                          <a:latin typeface="Century Gothic" panose="020B0502020202020204" pitchFamily="34" charset="0"/>
                        </a:rPr>
                        <a:t>Chronology &amp; Causation: 2</a:t>
                      </a: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300458072"/>
                  </a:ext>
                </a:extLst>
              </a:tr>
              <a:tr h="370840">
                <a:tc>
                  <a:txBody>
                    <a:bodyPr/>
                    <a:lstStyle/>
                    <a:p>
                      <a:pPr marL="0" indent="0" algn="ctr">
                        <a:buFont typeface="Wingdings" panose="05000000000000000000" pitchFamily="2" charset="2"/>
                        <a:buNone/>
                      </a:pPr>
                      <a:r>
                        <a:rPr lang="en-GB" sz="1400" b="1" dirty="0">
                          <a:latin typeface="Century Gothic" panose="020B0502020202020204" pitchFamily="34" charset="0"/>
                        </a:rPr>
                        <a:t>Year 3</a:t>
                      </a:r>
                    </a:p>
                  </a:txBody>
                  <a:tcPr/>
                </a:tc>
                <a:tc>
                  <a:txBody>
                    <a:bodyPr/>
                    <a:lstStyle/>
                    <a:p>
                      <a:pPr marL="0" indent="0" algn="ctr">
                        <a:buFont typeface="Wingdings" panose="05000000000000000000" pitchFamily="2" charset="2"/>
                        <a:buNone/>
                      </a:pPr>
                      <a:r>
                        <a:rPr lang="en-GB" sz="1400" b="1" dirty="0">
                          <a:latin typeface="Century Gothic" panose="020B0502020202020204" pitchFamily="34" charset="0"/>
                        </a:rPr>
                        <a:t>Year 4</a:t>
                      </a:r>
                    </a:p>
                  </a:txBody>
                  <a:tcPr/>
                </a:tc>
                <a:tc>
                  <a:txBody>
                    <a:bodyPr/>
                    <a:lstStyle/>
                    <a:p>
                      <a:pPr marL="0" indent="0" algn="ctr">
                        <a:buFont typeface="Wingdings" panose="05000000000000000000" pitchFamily="2" charset="2"/>
                        <a:buNone/>
                      </a:pPr>
                      <a:r>
                        <a:rPr lang="en-GB" sz="1400" b="1" dirty="0">
                          <a:latin typeface="Century Gothic" panose="020B0502020202020204" pitchFamily="34" charset="0"/>
                        </a:rPr>
                        <a:t>Year 5</a:t>
                      </a:r>
                    </a:p>
                  </a:txBody>
                  <a:tcPr/>
                </a:tc>
                <a:tc>
                  <a:txBody>
                    <a:bodyPr/>
                    <a:lstStyle/>
                    <a:p>
                      <a:pPr marL="0" indent="0" algn="ctr">
                        <a:buFont typeface="Wingdings" panose="05000000000000000000" pitchFamily="2" charset="2"/>
                        <a:buNone/>
                      </a:pPr>
                      <a:r>
                        <a:rPr lang="en-GB" sz="1400" b="1" dirty="0">
                          <a:latin typeface="Century Gothic" panose="020B0502020202020204" pitchFamily="34" charset="0"/>
                        </a:rPr>
                        <a:t>Year 6</a:t>
                      </a:r>
                    </a:p>
                  </a:txBody>
                  <a:tcPr/>
                </a:tc>
                <a:extLst>
                  <a:ext uri="{0D108BD9-81ED-4DB2-BD59-A6C34878D82A}">
                    <a16:rowId xmlns:a16="http://schemas.microsoft.com/office/drawing/2014/main" val="3974941581"/>
                  </a:ext>
                </a:extLst>
              </a:tr>
              <a:tr h="370840">
                <a:tc>
                  <a:txBody>
                    <a:bodyPr/>
                    <a:lstStyle/>
                    <a:p>
                      <a:pPr marL="285750" indent="-285750" algn="l">
                        <a:buFont typeface="Wingdings" panose="05000000000000000000" pitchFamily="2" charset="2"/>
                        <a:buChar char="§"/>
                      </a:pPr>
                      <a:r>
                        <a:rPr lang="en-GB" sz="1100" dirty="0">
                          <a:latin typeface="Century Gothic" panose="020B0502020202020204" pitchFamily="34" charset="0"/>
                        </a:rPr>
                        <a:t>Begin to understand that the past is divided into different named periods of time</a:t>
                      </a:r>
                    </a:p>
                    <a:p>
                      <a:pPr marL="285750" indent="-285750" algn="l">
                        <a:buFont typeface="Wingdings" panose="05000000000000000000" pitchFamily="2" charset="2"/>
                        <a:buChar char="§"/>
                      </a:pPr>
                      <a:r>
                        <a:rPr lang="en-GB" sz="1100" dirty="0">
                          <a:latin typeface="Century Gothic" panose="020B0502020202020204" pitchFamily="34" charset="0"/>
                        </a:rPr>
                        <a:t>Able to use dates to explain British, local and world history</a:t>
                      </a:r>
                    </a:p>
                    <a:p>
                      <a:pPr marL="285750" indent="-285750" algn="l">
                        <a:buFont typeface="Wingdings" panose="05000000000000000000" pitchFamily="2" charset="2"/>
                        <a:buChar char="§"/>
                      </a:pPr>
                      <a:r>
                        <a:rPr lang="en-GB" sz="1100" dirty="0">
                          <a:latin typeface="Century Gothic" panose="020B0502020202020204" pitchFamily="34" charset="0"/>
                        </a:rPr>
                        <a:t>Start using a timeline that identifies different centuries</a:t>
                      </a:r>
                    </a:p>
                    <a:p>
                      <a:pPr marL="285750" indent="-285750" algn="l">
                        <a:buFont typeface="Wingdings" panose="05000000000000000000" pitchFamily="2" charset="2"/>
                        <a:buChar char="§"/>
                      </a:pPr>
                      <a:r>
                        <a:rPr lang="en-GB" sz="1100" dirty="0">
                          <a:latin typeface="Century Gothic" panose="020B0502020202020204" pitchFamily="34" charset="0"/>
                        </a:rPr>
                        <a:t>Use appropriate dates and chronological conventions, e.g., BC, BCE and AD</a:t>
                      </a:r>
                    </a:p>
                    <a:p>
                      <a:pPr marL="285750" indent="-285750" algn="l">
                        <a:buFont typeface="Wingdings" panose="05000000000000000000" pitchFamily="2" charset="2"/>
                        <a:buChar char="§"/>
                      </a:pPr>
                      <a:r>
                        <a:rPr lang="en-GB" sz="1100" dirty="0">
                          <a:latin typeface="Century Gothic" panose="020B0502020202020204" pitchFamily="34" charset="0"/>
                        </a:rPr>
                        <a:t>Put artefacts or information in chronological order from a long time ago</a:t>
                      </a:r>
                    </a:p>
                    <a:p>
                      <a:pPr marL="285750" indent="-285750" algn="l">
                        <a:buFont typeface="Wingdings" panose="05000000000000000000" pitchFamily="2" charset="2"/>
                        <a:buChar char="§"/>
                      </a:pPr>
                      <a:r>
                        <a:rPr lang="en-GB" sz="1100" dirty="0">
                          <a:latin typeface="Century Gothic" panose="020B0502020202020204" pitchFamily="34" charset="0"/>
                        </a:rPr>
                        <a:t>Understand that significant discoveries or inventions created much change to the lives of people, e.g. the wheel or iron ore</a:t>
                      </a:r>
                    </a:p>
                    <a:p>
                      <a:pPr marL="0" indent="0" algn="l">
                        <a:buFont typeface="Arial" panose="020B0604020202020204" pitchFamily="34" charset="0"/>
                        <a:buNone/>
                      </a:pPr>
                      <a:endParaRPr lang="en-GB" sz="1100" b="0" i="0" u="none" strike="noStrike" baseline="0" dirty="0">
                        <a:solidFill>
                          <a:srgbClr val="000000"/>
                        </a:solidFill>
                        <a:latin typeface="Century Gothic" panose="020B0502020202020204" pitchFamily="34" charset="0"/>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dirty="0">
                          <a:latin typeface="Century Gothic" panose="020B0502020202020204" pitchFamily="34" charset="0"/>
                        </a:rPr>
                        <a:t>To be able to place events, people and changes of British, local and world history on a timeline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dirty="0">
                          <a:latin typeface="Century Gothic" panose="020B0502020202020204" pitchFamily="34" charset="0"/>
                        </a:rPr>
                        <a:t>To accurately set out different events onto a timeline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dirty="0">
                          <a:latin typeface="Century Gothic" panose="020B0502020202020204" pitchFamily="34" charset="0"/>
                        </a:rPr>
                        <a:t>To appreciate that some major events in the past caused a major change to the British landscape, e.g., Roman occupation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Sequence several events, artefacts or historical figures on a timeline using dates, including those that are sometimes further apart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Know how to use the timeline in relation to the unit being studied.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b="0" spc="0" dirty="0">
                          <a:solidFill>
                            <a:schemeClr val="tx1"/>
                          </a:solidFill>
                          <a:effectLst/>
                          <a:latin typeface="Century Gothic" panose="020B0502020202020204" pitchFamily="34" charset="0"/>
                          <a:ea typeface="Arial" panose="020B0604020202020204" pitchFamily="34" charset="0"/>
                          <a:cs typeface="Arial" panose="020B0604020202020204" pitchFamily="34" charset="0"/>
                        </a:rPr>
                        <a:t>Use words and phrases: century, decade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a:solidFill>
                            <a:schemeClr val="tx1"/>
                          </a:solidFill>
                          <a:effectLst/>
                          <a:latin typeface="Century Gothic" panose="020B0502020202020204" pitchFamily="34" charset="0"/>
                          <a:ea typeface="+mn-ea"/>
                          <a:cs typeface="+mn-cs"/>
                        </a:rPr>
                        <a:t>Know how some historical events/periods occurred concurrently in different locations, e.g. Indus Valley and Ancient Egypt.</a:t>
                      </a:r>
                      <a:endParaRPr lang="en-GB" sz="1050" dirty="0">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050" b="0" spc="0" dirty="0">
                        <a:solidFill>
                          <a:schemeClr val="tx1"/>
                        </a:solidFill>
                        <a:effectLst/>
                        <a:latin typeface="Century Gothic" panose="020B0502020202020204" pitchFamily="34" charset="0"/>
                        <a:ea typeface="Arial" panose="020B0604020202020204" pitchFamily="34" charset="0"/>
                        <a:cs typeface="Arial" panose="020B0604020202020204" pitchFamily="34" charset="0"/>
                      </a:endParaRPr>
                    </a:p>
                  </a:txBody>
                  <a:tcPr/>
                </a:tc>
                <a:tc>
                  <a:txBody>
                    <a:bodyPr/>
                    <a:lstStyle/>
                    <a:p>
                      <a:pPr marL="171450" indent="-171450" algn="l">
                        <a:buFont typeface="Arial" panose="020B0604020202020204" pitchFamily="34" charset="0"/>
                        <a:buChar char="•"/>
                      </a:pPr>
                      <a:r>
                        <a:rPr lang="en-GB" sz="1050" b="0" i="0" u="none" strike="noStrike" baseline="0" dirty="0">
                          <a:solidFill>
                            <a:srgbClr val="000000"/>
                          </a:solidFill>
                          <a:latin typeface="Century Gothic" panose="020B0502020202020204" pitchFamily="34" charset="0"/>
                        </a:rPr>
                        <a:t>To have a secure understanding of a British timeline that extends from the Stone Age to the present day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dirty="0">
                          <a:latin typeface="Century Gothic" panose="020B0502020202020204" pitchFamily="34" charset="0"/>
                        </a:rPr>
                        <a:t>To show a chronologically secure knowledge and understanding of local, national and global history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dirty="0">
                          <a:latin typeface="Century Gothic" panose="020B0502020202020204" pitchFamily="34" charset="0"/>
                        </a:rPr>
                        <a:t>To be able to tell the story of events within and across the time periods studied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dirty="0">
                          <a:latin typeface="Century Gothic" panose="020B0502020202020204" pitchFamily="34" charset="0"/>
                        </a:rPr>
                        <a:t>To describe connections. contrasts and trends over short and longer time periods</a:t>
                      </a:r>
                    </a:p>
                    <a:p>
                      <a:pPr marL="171450" indent="-171450">
                        <a:buFont typeface="Arial" panose="020B0604020202020204" pitchFamily="34" charset="0"/>
                        <a:buChar char="•"/>
                      </a:pPr>
                      <a:r>
                        <a:rPr lang="en-GB" sz="1050" b="0" kern="1200" dirty="0">
                          <a:solidFill>
                            <a:schemeClr val="tx1"/>
                          </a:solidFill>
                          <a:effectLst/>
                          <a:latin typeface="Century Gothic" panose="020B0502020202020204" pitchFamily="34" charset="0"/>
                          <a:ea typeface="+mn-ea"/>
                          <a:cs typeface="+mn-cs"/>
                        </a:rPr>
                        <a:t>Order an increasing number of significant events, movements and dates on a timeline using dates accurately;</a:t>
                      </a:r>
                      <a:endParaRPr lang="en-GB" sz="105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050" b="0" kern="1200" dirty="0">
                          <a:solidFill>
                            <a:schemeClr val="tx1"/>
                          </a:solidFill>
                          <a:effectLst/>
                          <a:latin typeface="Century Gothic" panose="020B0502020202020204" pitchFamily="34" charset="0"/>
                          <a:ea typeface="+mn-ea"/>
                          <a:cs typeface="+mn-cs"/>
                        </a:rPr>
                        <a:t>Accurately use dates and terms to describe historical events;</a:t>
                      </a:r>
                      <a:endParaRPr lang="en-GB" sz="105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050" b="0" kern="1200" dirty="0">
                          <a:solidFill>
                            <a:schemeClr val="tx1"/>
                          </a:solidFill>
                          <a:effectLst/>
                          <a:latin typeface="Century Gothic" panose="020B0502020202020204" pitchFamily="34" charset="0"/>
                          <a:ea typeface="+mn-ea"/>
                          <a:cs typeface="+mn-cs"/>
                        </a:rPr>
                        <a:t>Know and describe in some detail the main changes to an aspect in a period of history being studied</a:t>
                      </a:r>
                    </a:p>
                    <a:p>
                      <a:pPr marL="0" indent="0">
                        <a:buFont typeface="Arial" panose="020B0604020202020204" pitchFamily="34" charset="0"/>
                        <a:buNone/>
                      </a:pPr>
                      <a:endParaRPr lang="en-GB" sz="1050" b="1" kern="1200" dirty="0">
                        <a:solidFill>
                          <a:schemeClr val="tx1"/>
                        </a:solidFill>
                        <a:effectLst/>
                        <a:latin typeface="Century Gothic" panose="020B0502020202020204" pitchFamily="34" charset="0"/>
                        <a:ea typeface="+mn-ea"/>
                        <a:cs typeface="+mn-cs"/>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demonstrate a coherent chronological narrative, knowledge and understanding of Britain’s past and the wider world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identify specific changes within and across different periods over a long period of history</a:t>
                      </a: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Use timelines to place events, periods and cultural movements from around the world.</a:t>
                      </a: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Use timelines to demonstrate changes and developments in culture, technology, religion and society.</a:t>
                      </a: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Use these key periods as reference points: BC, AD Romans, Anglo-Saxons, Tudors, Stuarts, Georgians, Victorians and Today.</a:t>
                      </a: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Describe main changes in a period in history using words such as: social, religious, political, technological and cultural.</a:t>
                      </a: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Name date of any significant event studied from past and place it correctly on a timeline</a:t>
                      </a:r>
                    </a:p>
                    <a:p>
                      <a:pPr marL="0" indent="0">
                        <a:buFont typeface="Arial" panose="020B0604020202020204" pitchFamily="34" charset="0"/>
                        <a:buNone/>
                      </a:pPr>
                      <a:endPar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396805832"/>
                  </a:ext>
                </a:extLst>
              </a:tr>
            </a:tbl>
          </a:graphicData>
        </a:graphic>
      </p:graphicFrame>
      <p:sp>
        <p:nvSpPr>
          <p:cNvPr id="3" name="Slide Number Placeholder 2">
            <a:extLst>
              <a:ext uri="{FF2B5EF4-FFF2-40B4-BE49-F238E27FC236}">
                <a16:creationId xmlns:a16="http://schemas.microsoft.com/office/drawing/2014/main" id="{AF75C2FC-B64B-4E73-86E2-2ABACFCFC54C}"/>
              </a:ext>
            </a:extLst>
          </p:cNvPr>
          <p:cNvSpPr>
            <a:spLocks noGrp="1"/>
          </p:cNvSpPr>
          <p:nvPr>
            <p:ph type="sldNum" sz="quarter" idx="12"/>
          </p:nvPr>
        </p:nvSpPr>
        <p:spPr/>
        <p:txBody>
          <a:bodyPr/>
          <a:lstStyle/>
          <a:p>
            <a:fld id="{73639C4D-C036-420D-85CE-037CEAF7031A}" type="slidenum">
              <a:rPr lang="en-GB" smtClean="0"/>
              <a:t>4</a:t>
            </a:fld>
            <a:endParaRPr lang="en-GB" dirty="0"/>
          </a:p>
        </p:txBody>
      </p:sp>
    </p:spTree>
    <p:extLst>
      <p:ext uri="{BB962C8B-B14F-4D97-AF65-F5344CB8AC3E}">
        <p14:creationId xmlns:p14="http://schemas.microsoft.com/office/powerpoint/2010/main" val="254444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F31DD-6C81-4202-A8A7-B390FAA57934}"/>
              </a:ext>
            </a:extLst>
          </p:cNvPr>
          <p:cNvSpPr>
            <a:spLocks noGrp="1"/>
          </p:cNvSpPr>
          <p:nvPr>
            <p:ph type="title"/>
          </p:nvPr>
        </p:nvSpPr>
        <p:spPr>
          <a:xfrm>
            <a:off x="365760" y="365126"/>
            <a:ext cx="8149590" cy="565177"/>
          </a:xfrm>
        </p:spPr>
        <p:txBody>
          <a:bodyPr>
            <a:normAutofit/>
          </a:bodyPr>
          <a:lstStyle/>
          <a:p>
            <a:pPr algn="ctr"/>
            <a:r>
              <a:rPr lang="en-GB" sz="3200" b="1" dirty="0">
                <a:latin typeface="Century Gothic" panose="020B0502020202020204" pitchFamily="34" charset="0"/>
              </a:rPr>
              <a:t>Historical Knowledge and Skills</a:t>
            </a:r>
          </a:p>
        </p:txBody>
      </p:sp>
      <p:graphicFrame>
        <p:nvGraphicFramePr>
          <p:cNvPr id="4" name="Table 4">
            <a:extLst>
              <a:ext uri="{FF2B5EF4-FFF2-40B4-BE49-F238E27FC236}">
                <a16:creationId xmlns:a16="http://schemas.microsoft.com/office/drawing/2014/main" id="{CF09B000-312F-4369-B1DB-92FB0E515617}"/>
              </a:ext>
            </a:extLst>
          </p:cNvPr>
          <p:cNvGraphicFramePr>
            <a:graphicFrameLocks noGrp="1"/>
          </p:cNvGraphicFramePr>
          <p:nvPr>
            <p:ph idx="1"/>
            <p:extLst>
              <p:ext uri="{D42A27DB-BD31-4B8C-83A1-F6EECF244321}">
                <p14:modId xmlns:p14="http://schemas.microsoft.com/office/powerpoint/2010/main" val="585204768"/>
              </p:ext>
            </p:extLst>
          </p:nvPr>
        </p:nvGraphicFramePr>
        <p:xfrm>
          <a:off x="274320" y="1274638"/>
          <a:ext cx="8595360" cy="3917696"/>
        </p:xfrm>
        <a:graphic>
          <a:graphicData uri="http://schemas.openxmlformats.org/drawingml/2006/table">
            <a:tbl>
              <a:tblPr firstRow="1" bandRow="1">
                <a:tableStyleId>{5C22544A-7EE6-4342-B048-85BDC9FD1C3A}</a:tableStyleId>
              </a:tblPr>
              <a:tblGrid>
                <a:gridCol w="2250219">
                  <a:extLst>
                    <a:ext uri="{9D8B030D-6E8A-4147-A177-3AD203B41FA5}">
                      <a16:colId xmlns:a16="http://schemas.microsoft.com/office/drawing/2014/main" val="3019632723"/>
                    </a:ext>
                  </a:extLst>
                </a:gridCol>
                <a:gridCol w="3283889">
                  <a:extLst>
                    <a:ext uri="{9D8B030D-6E8A-4147-A177-3AD203B41FA5}">
                      <a16:colId xmlns:a16="http://schemas.microsoft.com/office/drawing/2014/main" val="1824989794"/>
                    </a:ext>
                  </a:extLst>
                </a:gridCol>
                <a:gridCol w="3061252">
                  <a:extLst>
                    <a:ext uri="{9D8B030D-6E8A-4147-A177-3AD203B41FA5}">
                      <a16:colId xmlns:a16="http://schemas.microsoft.com/office/drawing/2014/main" val="1835988648"/>
                    </a:ext>
                  </a:extLst>
                </a:gridCol>
              </a:tblGrid>
              <a:tr h="370840">
                <a:tc gridSpan="3">
                  <a:txBody>
                    <a:bodyPr/>
                    <a:lstStyle/>
                    <a:p>
                      <a:pPr algn="ctr"/>
                      <a:r>
                        <a:rPr lang="en-GB" dirty="0">
                          <a:latin typeface="Century Gothic" panose="020B0502020202020204" pitchFamily="34" charset="0"/>
                        </a:rPr>
                        <a:t>Historical Enquiry</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300458072"/>
                  </a:ext>
                </a:extLst>
              </a:tr>
              <a:tr h="370840">
                <a:tc>
                  <a:txBody>
                    <a:bodyPr/>
                    <a:lstStyle/>
                    <a:p>
                      <a:pPr marL="0" indent="0" algn="ctr">
                        <a:buFont typeface="Wingdings" panose="05000000000000000000" pitchFamily="2" charset="2"/>
                        <a:buNone/>
                      </a:pPr>
                      <a:r>
                        <a:rPr lang="en-GB" sz="1400" b="1" dirty="0">
                          <a:latin typeface="Century Gothic" panose="020B0502020202020204" pitchFamily="34" charset="0"/>
                        </a:rPr>
                        <a:t>EYFS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400" b="1" dirty="0">
                          <a:latin typeface="Century Gothic" panose="020B0502020202020204" pitchFamily="34" charset="0"/>
                        </a:rPr>
                        <a:t>Year 1</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400" b="1" dirty="0">
                          <a:latin typeface="Century Gothic" panose="020B0502020202020204" pitchFamily="34" charset="0"/>
                        </a:rPr>
                        <a:t>Year 2</a:t>
                      </a:r>
                    </a:p>
                  </a:txBody>
                  <a:tcPr/>
                </a:tc>
                <a:extLst>
                  <a:ext uri="{0D108BD9-81ED-4DB2-BD59-A6C34878D82A}">
                    <a16:rowId xmlns:a16="http://schemas.microsoft.com/office/drawing/2014/main" val="3974941581"/>
                  </a:ext>
                </a:extLst>
              </a:tr>
              <a:tr h="370840">
                <a:tc>
                  <a:txBody>
                    <a:bodyPr/>
                    <a:lstStyle/>
                    <a:p>
                      <a:pPr marL="171450" indent="-171450">
                        <a:lnSpc>
                          <a:spcPct val="115000"/>
                        </a:lnSpc>
                        <a:spcAft>
                          <a:spcPts val="0"/>
                        </a:spcAft>
                        <a:buFont typeface="Arial" panose="020B0604020202020204" pitchFamily="34" charset="0"/>
                        <a:buChar cha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Ask questions or make remarks about illustrations in a book they are reading which may be set in the past</a:t>
                      </a:r>
                    </a:p>
                    <a:p>
                      <a:pPr marL="171450" indent="-171450">
                        <a:lnSpc>
                          <a:spcPct val="115000"/>
                        </a:lnSpc>
                        <a:spcAft>
                          <a:spcPts val="0"/>
                        </a:spcAft>
                        <a:buFont typeface="Arial" panose="020B0604020202020204" pitchFamily="34" charset="0"/>
                        <a:buChar cha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Begin to recognise that characters in a book they know acted as they did because it was a long time ago</a:t>
                      </a:r>
                    </a:p>
                    <a:p>
                      <a:pPr marL="171450" indent="-171450">
                        <a:lnSpc>
                          <a:spcPct val="115000"/>
                        </a:lnSpc>
                        <a:spcAft>
                          <a:spcPts val="0"/>
                        </a:spcAft>
                        <a:buFont typeface="Arial" panose="020B0604020202020204" pitchFamily="34" charset="0"/>
                        <a:buChar char="•"/>
                      </a:pP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nSpc>
                          <a:spcPct val="115000"/>
                        </a:lnSpc>
                        <a:spcAft>
                          <a:spcPts val="0"/>
                        </a:spcAft>
                        <a:buFont typeface="Arial" panose="020B0604020202020204" pitchFamily="34" charset="0"/>
                        <a:buChar char="•"/>
                      </a:pP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tc>
                  <a:txBody>
                    <a:bodyPr/>
                    <a:lstStyle/>
                    <a:p>
                      <a:pPr marL="171450" indent="-171450">
                        <a:lnSpc>
                          <a:spcPct val="115000"/>
                        </a:lnSpc>
                        <a:spcAft>
                          <a:spcPts val="0"/>
                        </a:spcAft>
                        <a:buFont typeface="Arial" panose="020B0604020202020204" pitchFamily="34" charset="0"/>
                        <a:buChar cha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Respond to simple questions about the past </a:t>
                      </a:r>
                    </a:p>
                    <a:p>
                      <a:pPr marL="171450" indent="-171450">
                        <a:lnSpc>
                          <a:spcPct val="115000"/>
                        </a:lnSpc>
                        <a:spcAft>
                          <a:spcPts val="0"/>
                        </a:spcAft>
                        <a:buFont typeface="Arial" panose="020B0604020202020204" pitchFamily="34" charset="0"/>
                        <a:buChar cha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Observe and handle artefacts and ask simple questions about the past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Offer an opinion as to why something may have happened in the past and why they know </a:t>
                      </a:r>
                    </a:p>
                    <a:p>
                      <a:pPr marL="0" indent="0">
                        <a:lnSpc>
                          <a:spcPct val="115000"/>
                        </a:lnSpc>
                        <a:spcAft>
                          <a:spcPts val="0"/>
                        </a:spcAft>
                        <a:buFont typeface="Arial" panose="020B0604020202020204" pitchFamily="34" charset="0"/>
                        <a:buNone/>
                      </a:pP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tc>
                  <a:txBody>
                    <a:bodyPr/>
                    <a:lstStyle/>
                    <a:p>
                      <a:pPr marL="171450" indent="-171450">
                        <a:lnSpc>
                          <a:spcPct val="115000"/>
                        </a:lnSpc>
                        <a:spcAft>
                          <a:spcPts val="0"/>
                        </a:spcAft>
                        <a:buFont typeface="Arial" panose="020B0604020202020204" pitchFamily="34" charset="0"/>
                        <a:buChar cha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Look carefully at pictures and objects to find information. </a:t>
                      </a:r>
                    </a:p>
                    <a:p>
                      <a:pPr marL="171450" indent="-171450">
                        <a:lnSpc>
                          <a:spcPct val="115000"/>
                        </a:lnSpc>
                        <a:spcAft>
                          <a:spcPts val="0"/>
                        </a:spcAft>
                        <a:buFont typeface="Arial" panose="020B0604020202020204" pitchFamily="34" charset="0"/>
                        <a:buChar cha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Find answers and respond to simple questions about the past. </a:t>
                      </a:r>
                    </a:p>
                    <a:p>
                      <a:pPr marL="171450" indent="-171450">
                        <a:lnSpc>
                          <a:spcPct val="115000"/>
                        </a:lnSpc>
                        <a:spcAft>
                          <a:spcPts val="0"/>
                        </a:spcAft>
                        <a:buFont typeface="Arial" panose="020B0604020202020204" pitchFamily="34" charset="0"/>
                        <a:buChar cha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Choose and select evidence and say how it can be used to find out about the past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Understand some ways we find out about the past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Recognise the importance of basing ideas on evidence</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Develop the idea of presenting an idea and raising questions about the past</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nSpc>
                          <a:spcPct val="115000"/>
                        </a:lnSpc>
                        <a:spcAft>
                          <a:spcPts val="0"/>
                        </a:spcAft>
                        <a:buFont typeface="Arial" panose="020B0604020202020204" pitchFamily="34" charset="0"/>
                        <a:buChar char="•"/>
                      </a:pP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396805832"/>
                  </a:ext>
                </a:extLst>
              </a:tr>
            </a:tbl>
          </a:graphicData>
        </a:graphic>
      </p:graphicFrame>
      <p:sp>
        <p:nvSpPr>
          <p:cNvPr id="3" name="Slide Number Placeholder 2">
            <a:extLst>
              <a:ext uri="{FF2B5EF4-FFF2-40B4-BE49-F238E27FC236}">
                <a16:creationId xmlns:a16="http://schemas.microsoft.com/office/drawing/2014/main" id="{219A1CA1-D919-44F1-A277-A983EF7084E2}"/>
              </a:ext>
            </a:extLst>
          </p:cNvPr>
          <p:cNvSpPr>
            <a:spLocks noGrp="1"/>
          </p:cNvSpPr>
          <p:nvPr>
            <p:ph type="sldNum" sz="quarter" idx="12"/>
          </p:nvPr>
        </p:nvSpPr>
        <p:spPr/>
        <p:txBody>
          <a:bodyPr/>
          <a:lstStyle/>
          <a:p>
            <a:fld id="{73639C4D-C036-420D-85CE-037CEAF7031A}" type="slidenum">
              <a:rPr lang="en-GB" smtClean="0"/>
              <a:t>5</a:t>
            </a:fld>
            <a:endParaRPr lang="en-GB" dirty="0"/>
          </a:p>
        </p:txBody>
      </p:sp>
    </p:spTree>
    <p:extLst>
      <p:ext uri="{BB962C8B-B14F-4D97-AF65-F5344CB8AC3E}">
        <p14:creationId xmlns:p14="http://schemas.microsoft.com/office/powerpoint/2010/main" val="3004561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F31DD-6C81-4202-A8A7-B390FAA57934}"/>
              </a:ext>
            </a:extLst>
          </p:cNvPr>
          <p:cNvSpPr>
            <a:spLocks noGrp="1"/>
          </p:cNvSpPr>
          <p:nvPr>
            <p:ph type="title"/>
          </p:nvPr>
        </p:nvSpPr>
        <p:spPr>
          <a:xfrm>
            <a:off x="365760" y="365126"/>
            <a:ext cx="8149590" cy="565177"/>
          </a:xfrm>
        </p:spPr>
        <p:txBody>
          <a:bodyPr>
            <a:normAutofit/>
          </a:bodyPr>
          <a:lstStyle/>
          <a:p>
            <a:pPr algn="ctr"/>
            <a:r>
              <a:rPr lang="en-GB" sz="3200" b="1" dirty="0">
                <a:latin typeface="Century Gothic" panose="020B0502020202020204" pitchFamily="34" charset="0"/>
              </a:rPr>
              <a:t>Historical Knowledge and Skills</a:t>
            </a:r>
          </a:p>
        </p:txBody>
      </p:sp>
      <p:graphicFrame>
        <p:nvGraphicFramePr>
          <p:cNvPr id="4" name="Table 4">
            <a:extLst>
              <a:ext uri="{FF2B5EF4-FFF2-40B4-BE49-F238E27FC236}">
                <a16:creationId xmlns:a16="http://schemas.microsoft.com/office/drawing/2014/main" id="{CF09B000-312F-4369-B1DB-92FB0E515617}"/>
              </a:ext>
            </a:extLst>
          </p:cNvPr>
          <p:cNvGraphicFramePr>
            <a:graphicFrameLocks noGrp="1"/>
          </p:cNvGraphicFramePr>
          <p:nvPr>
            <p:ph idx="1"/>
          </p:nvPr>
        </p:nvGraphicFramePr>
        <p:xfrm>
          <a:off x="278294" y="1587500"/>
          <a:ext cx="8587412" cy="4856480"/>
        </p:xfrm>
        <a:graphic>
          <a:graphicData uri="http://schemas.openxmlformats.org/drawingml/2006/table">
            <a:tbl>
              <a:tblPr firstRow="1" bandRow="1">
                <a:tableStyleId>{5C22544A-7EE6-4342-B048-85BDC9FD1C3A}</a:tableStyleId>
              </a:tblPr>
              <a:tblGrid>
                <a:gridCol w="2146853">
                  <a:extLst>
                    <a:ext uri="{9D8B030D-6E8A-4147-A177-3AD203B41FA5}">
                      <a16:colId xmlns:a16="http://schemas.microsoft.com/office/drawing/2014/main" val="3019632723"/>
                    </a:ext>
                  </a:extLst>
                </a:gridCol>
                <a:gridCol w="2146853">
                  <a:extLst>
                    <a:ext uri="{9D8B030D-6E8A-4147-A177-3AD203B41FA5}">
                      <a16:colId xmlns:a16="http://schemas.microsoft.com/office/drawing/2014/main" val="1717352603"/>
                    </a:ext>
                  </a:extLst>
                </a:gridCol>
                <a:gridCol w="2146853">
                  <a:extLst>
                    <a:ext uri="{9D8B030D-6E8A-4147-A177-3AD203B41FA5}">
                      <a16:colId xmlns:a16="http://schemas.microsoft.com/office/drawing/2014/main" val="1905560560"/>
                    </a:ext>
                  </a:extLst>
                </a:gridCol>
                <a:gridCol w="2146853">
                  <a:extLst>
                    <a:ext uri="{9D8B030D-6E8A-4147-A177-3AD203B41FA5}">
                      <a16:colId xmlns:a16="http://schemas.microsoft.com/office/drawing/2014/main" val="2037968895"/>
                    </a:ext>
                  </a:extLst>
                </a:gridCol>
              </a:tblGrid>
              <a:tr h="370840">
                <a:tc gridSpan="4">
                  <a:txBody>
                    <a:bodyPr/>
                    <a:lstStyle/>
                    <a:p>
                      <a:pPr algn="ctr"/>
                      <a:r>
                        <a:rPr lang="en-GB" dirty="0">
                          <a:latin typeface="Century Gothic" panose="020B0502020202020204" pitchFamily="34" charset="0"/>
                        </a:rPr>
                        <a:t>Historical Enquiry: 2</a:t>
                      </a: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300458072"/>
                  </a:ext>
                </a:extLst>
              </a:tr>
              <a:tr h="370840">
                <a:tc>
                  <a:txBody>
                    <a:bodyPr/>
                    <a:lstStyle/>
                    <a:p>
                      <a:pPr marL="0" indent="0" algn="ctr">
                        <a:buFont typeface="Wingdings" panose="05000000000000000000" pitchFamily="2" charset="2"/>
                        <a:buNone/>
                      </a:pPr>
                      <a:r>
                        <a:rPr lang="en-GB" sz="1400" b="1" dirty="0">
                          <a:latin typeface="Century Gothic" panose="020B0502020202020204" pitchFamily="34" charset="0"/>
                        </a:rPr>
                        <a:t>Year 3</a:t>
                      </a:r>
                    </a:p>
                  </a:txBody>
                  <a:tcPr/>
                </a:tc>
                <a:tc>
                  <a:txBody>
                    <a:bodyPr/>
                    <a:lstStyle/>
                    <a:p>
                      <a:pPr marL="0" indent="0" algn="ctr">
                        <a:buFont typeface="Wingdings" panose="05000000000000000000" pitchFamily="2" charset="2"/>
                        <a:buNone/>
                      </a:pPr>
                      <a:r>
                        <a:rPr lang="en-GB" sz="1400" b="1" dirty="0">
                          <a:latin typeface="Century Gothic" panose="020B0502020202020204" pitchFamily="34" charset="0"/>
                        </a:rPr>
                        <a:t>Year 4</a:t>
                      </a:r>
                    </a:p>
                  </a:txBody>
                  <a:tcPr/>
                </a:tc>
                <a:tc>
                  <a:txBody>
                    <a:bodyPr/>
                    <a:lstStyle/>
                    <a:p>
                      <a:pPr marL="0" indent="0" algn="ctr">
                        <a:buFont typeface="Wingdings" panose="05000000000000000000" pitchFamily="2" charset="2"/>
                        <a:buNone/>
                      </a:pPr>
                      <a:r>
                        <a:rPr lang="en-GB" sz="1400" b="1" dirty="0">
                          <a:latin typeface="Century Gothic" panose="020B0502020202020204" pitchFamily="34" charset="0"/>
                        </a:rPr>
                        <a:t>Year 5</a:t>
                      </a:r>
                    </a:p>
                  </a:txBody>
                  <a:tcPr/>
                </a:tc>
                <a:tc>
                  <a:txBody>
                    <a:bodyPr/>
                    <a:lstStyle/>
                    <a:p>
                      <a:pPr marL="0" indent="0" algn="ctr">
                        <a:buFont typeface="Wingdings" panose="05000000000000000000" pitchFamily="2" charset="2"/>
                        <a:buNone/>
                      </a:pPr>
                      <a:r>
                        <a:rPr lang="en-GB" sz="1400" b="1" dirty="0">
                          <a:latin typeface="Century Gothic" panose="020B0502020202020204" pitchFamily="34" charset="0"/>
                        </a:rPr>
                        <a:t>Year 6</a:t>
                      </a:r>
                    </a:p>
                  </a:txBody>
                  <a:tcPr/>
                </a:tc>
                <a:extLst>
                  <a:ext uri="{0D108BD9-81ED-4DB2-BD59-A6C34878D82A}">
                    <a16:rowId xmlns:a16="http://schemas.microsoft.com/office/drawing/2014/main" val="3974941581"/>
                  </a:ext>
                </a:extLst>
              </a:tr>
              <a:tr h="370840">
                <a:tc>
                  <a:txBody>
                    <a:bodyPr/>
                    <a:lstStyle/>
                    <a:p>
                      <a:pPr marL="171450" indent="-171450">
                        <a:lnSpc>
                          <a:spcPct val="115000"/>
                        </a:lnSpc>
                        <a:spcAft>
                          <a:spcPts val="0"/>
                        </a:spcAft>
                        <a:buFont typeface="Arial" panose="020B0604020202020204" pitchFamily="34" charset="0"/>
                        <a:buChar char="•"/>
                      </a:pPr>
                      <a:r>
                        <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Use a variety of sources to collect information about the past </a:t>
                      </a:r>
                    </a:p>
                    <a:p>
                      <a:pPr marL="171450" indent="-171450">
                        <a:lnSpc>
                          <a:spcPct val="115000"/>
                        </a:lnSpc>
                        <a:spcAft>
                          <a:spcPts val="0"/>
                        </a:spcAft>
                        <a:buFont typeface="Arial" panose="020B0604020202020204" pitchFamily="34" charset="0"/>
                        <a:buChar char="•"/>
                      </a:pPr>
                      <a:r>
                        <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Suggest sources of evidence from a selection to help answer questions and says how it can be used to find out about the past</a:t>
                      </a:r>
                    </a:p>
                    <a:p>
                      <a:pPr marL="171450" indent="-171450">
                        <a:lnSpc>
                          <a:spcPct val="115000"/>
                        </a:lnSpc>
                        <a:spcAft>
                          <a:spcPts val="0"/>
                        </a:spcAft>
                        <a:buFont typeface="Arial" panose="020B0604020202020204" pitchFamily="34" charset="0"/>
                        <a:buChar char="•"/>
                      </a:pPr>
                      <a:r>
                        <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Explain that there are different types of evidence and sources that can be used to help represent the past</a:t>
                      </a:r>
                    </a:p>
                    <a:p>
                      <a:pPr marL="171450" indent="-171450">
                        <a:lnSpc>
                          <a:spcPct val="115000"/>
                        </a:lnSpc>
                        <a:spcAft>
                          <a:spcPts val="0"/>
                        </a:spcAft>
                        <a:buFont typeface="Arial" panose="020B0604020202020204" pitchFamily="34" charset="0"/>
                        <a:buChar char="•"/>
                      </a:pPr>
                      <a:endPar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a:tc>
                <a:tc>
                  <a:txBody>
                    <a:bodyPr/>
                    <a:lstStyle/>
                    <a:p>
                      <a:pPr marL="171450" indent="-171450">
                        <a:lnSpc>
                          <a:spcPct val="115000"/>
                        </a:lnSpc>
                        <a:spcAft>
                          <a:spcPts val="0"/>
                        </a:spcAft>
                        <a:buFont typeface="Arial" panose="020B0604020202020204" pitchFamily="34" charset="0"/>
                        <a:buChar char="•"/>
                      </a:pPr>
                      <a:r>
                        <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Know the difference between primary and secondary sources of evidence</a:t>
                      </a:r>
                    </a:p>
                    <a:p>
                      <a:pPr marL="171450" indent="-171450">
                        <a:lnSpc>
                          <a:spcPct val="115000"/>
                        </a:lnSpc>
                        <a:spcAft>
                          <a:spcPts val="0"/>
                        </a:spcAft>
                        <a:buFont typeface="Arial" panose="020B0604020202020204" pitchFamily="34" charset="0"/>
                        <a:buChar char="•"/>
                      </a:pPr>
                      <a:r>
                        <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Use a range of sources to collect information about the past</a:t>
                      </a:r>
                    </a:p>
                    <a:p>
                      <a:pPr marL="171450" indent="-171450">
                        <a:lnSpc>
                          <a:spcPct val="115000"/>
                        </a:lnSpc>
                        <a:spcAft>
                          <a:spcPts val="0"/>
                        </a:spcAft>
                        <a:buFont typeface="Arial" panose="020B0604020202020204" pitchFamily="34" charset="0"/>
                        <a:buChar char="•"/>
                      </a:pPr>
                      <a:r>
                        <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Construct informed responses about one aspect of life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100" b="0" spc="0" dirty="0">
                        <a:solidFill>
                          <a:schemeClr val="tx1"/>
                        </a:solidFill>
                        <a:effectLst/>
                        <a:latin typeface="Century Gothic" panose="020B0502020202020204" pitchFamily="34" charset="0"/>
                        <a:ea typeface="Arial" panose="020B0604020202020204" pitchFamily="34" charset="0"/>
                        <a:cs typeface="Arial" panose="020B0604020202020204" pitchFamily="34" charset="0"/>
                      </a:endParaRPr>
                    </a:p>
                  </a:txBody>
                  <a:tcPr/>
                </a:tc>
                <a:tc>
                  <a:txBody>
                    <a:bodyPr/>
                    <a:lstStyle/>
                    <a:p>
                      <a:pPr marL="17145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Recognise when they are using primary and secondary sources of information to investigate the past </a:t>
                      </a:r>
                      <a:endParaRPr lang="en-GB" sz="11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Select relevant sections of information to address historically valid questions and construct detailed, informed responses</a:t>
                      </a:r>
                      <a:endParaRPr lang="en-GB" sz="11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Use a wide range of different evidence to collect evidence about the past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latin typeface="Century Gothic" panose="020B0502020202020204" pitchFamily="34" charset="0"/>
                        </a:rPr>
                        <a:t>To be able to devise questions about change, cause and consequences, similarity, difference and significant people or events in a wider context</a:t>
                      </a:r>
                      <a:endPar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endParaRPr lang="en-GB" sz="1100" b="1" kern="1200" dirty="0">
                        <a:solidFill>
                          <a:schemeClr val="tx1"/>
                        </a:solidFill>
                        <a:effectLst/>
                        <a:latin typeface="Century Gothic" panose="020B0502020202020204" pitchFamily="34" charset="0"/>
                        <a:ea typeface="+mn-ea"/>
                        <a:cs typeface="+mn-cs"/>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kern="1200" dirty="0">
                          <a:solidFill>
                            <a:schemeClr val="tx1"/>
                          </a:solidFill>
                          <a:effectLst/>
                          <a:latin typeface="Century Gothic" panose="020B0502020202020204" pitchFamily="34" charset="0"/>
                          <a:ea typeface="+mn-ea"/>
                          <a:cs typeface="+mn-cs"/>
                        </a:rPr>
                        <a:t>Use a wide range of different evidence to collect evidence about the past, such as ceramics, pictures, documents, printed sources, posters, online material, pictures, photographs, artefacts, historic statues, figures, sculptures, historic sites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0" kern="1200" dirty="0">
                          <a:solidFill>
                            <a:schemeClr val="tx1"/>
                          </a:solidFill>
                          <a:effectLst/>
                          <a:latin typeface="Century Gothic" panose="020B0502020202020204" pitchFamily="34" charset="0"/>
                          <a:ea typeface="+mn-ea"/>
                          <a:cs typeface="+mn-cs"/>
                        </a:rPr>
                        <a:t>Investigate own lines of enquiry by posing historically valid questions to answer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latin typeface="Century Gothic" panose="020B0502020202020204" pitchFamily="34" charset="0"/>
                        </a:rPr>
                        <a:t>To understand the complexity of people’s lives in the past and how some societies are different  due to changes and challenges at that time</a:t>
                      </a:r>
                      <a:endParaRPr lang="en-GB" sz="1100" b="0" kern="1200" dirty="0">
                        <a:solidFill>
                          <a:schemeClr val="tx1"/>
                        </a:solidFill>
                        <a:effectLst/>
                        <a:latin typeface="Century Gothic" panose="020B0502020202020204" pitchFamily="34" charset="0"/>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100" b="1" kern="1200" dirty="0">
                        <a:solidFill>
                          <a:schemeClr val="tx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1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396805832"/>
                  </a:ext>
                </a:extLst>
              </a:tr>
            </a:tbl>
          </a:graphicData>
        </a:graphic>
      </p:graphicFrame>
      <p:sp>
        <p:nvSpPr>
          <p:cNvPr id="3" name="Slide Number Placeholder 2">
            <a:extLst>
              <a:ext uri="{FF2B5EF4-FFF2-40B4-BE49-F238E27FC236}">
                <a16:creationId xmlns:a16="http://schemas.microsoft.com/office/drawing/2014/main" id="{C4143D07-AB32-48EB-BC57-99EEF78A7340}"/>
              </a:ext>
            </a:extLst>
          </p:cNvPr>
          <p:cNvSpPr>
            <a:spLocks noGrp="1"/>
          </p:cNvSpPr>
          <p:nvPr>
            <p:ph type="sldNum" sz="quarter" idx="12"/>
          </p:nvPr>
        </p:nvSpPr>
        <p:spPr/>
        <p:txBody>
          <a:bodyPr/>
          <a:lstStyle/>
          <a:p>
            <a:fld id="{73639C4D-C036-420D-85CE-037CEAF7031A}" type="slidenum">
              <a:rPr lang="en-GB" smtClean="0"/>
              <a:t>6</a:t>
            </a:fld>
            <a:endParaRPr lang="en-GB" dirty="0"/>
          </a:p>
        </p:txBody>
      </p:sp>
    </p:spTree>
    <p:extLst>
      <p:ext uri="{BB962C8B-B14F-4D97-AF65-F5344CB8AC3E}">
        <p14:creationId xmlns:p14="http://schemas.microsoft.com/office/powerpoint/2010/main" val="45601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F31DD-6C81-4202-A8A7-B390FAA57934}"/>
              </a:ext>
            </a:extLst>
          </p:cNvPr>
          <p:cNvSpPr>
            <a:spLocks noGrp="1"/>
          </p:cNvSpPr>
          <p:nvPr>
            <p:ph type="title"/>
          </p:nvPr>
        </p:nvSpPr>
        <p:spPr>
          <a:xfrm>
            <a:off x="365760" y="365126"/>
            <a:ext cx="8149590" cy="565177"/>
          </a:xfrm>
        </p:spPr>
        <p:txBody>
          <a:bodyPr>
            <a:normAutofit/>
          </a:bodyPr>
          <a:lstStyle/>
          <a:p>
            <a:pPr algn="ctr"/>
            <a:r>
              <a:rPr lang="en-GB" sz="3200" b="1" dirty="0">
                <a:latin typeface="Century Gothic" panose="020B0502020202020204" pitchFamily="34" charset="0"/>
              </a:rPr>
              <a:t>Historical Knowledge and Skills</a:t>
            </a:r>
          </a:p>
        </p:txBody>
      </p:sp>
      <p:graphicFrame>
        <p:nvGraphicFramePr>
          <p:cNvPr id="4" name="Table 4">
            <a:extLst>
              <a:ext uri="{FF2B5EF4-FFF2-40B4-BE49-F238E27FC236}">
                <a16:creationId xmlns:a16="http://schemas.microsoft.com/office/drawing/2014/main" id="{CF09B000-312F-4369-B1DB-92FB0E515617}"/>
              </a:ext>
            </a:extLst>
          </p:cNvPr>
          <p:cNvGraphicFramePr>
            <a:graphicFrameLocks noGrp="1"/>
          </p:cNvGraphicFramePr>
          <p:nvPr>
            <p:ph idx="1"/>
            <p:extLst>
              <p:ext uri="{D42A27DB-BD31-4B8C-83A1-F6EECF244321}">
                <p14:modId xmlns:p14="http://schemas.microsoft.com/office/powerpoint/2010/main" val="3104164256"/>
              </p:ext>
            </p:extLst>
          </p:nvPr>
        </p:nvGraphicFramePr>
        <p:xfrm>
          <a:off x="274320" y="1401859"/>
          <a:ext cx="8595360" cy="4303268"/>
        </p:xfrm>
        <a:graphic>
          <a:graphicData uri="http://schemas.openxmlformats.org/drawingml/2006/table">
            <a:tbl>
              <a:tblPr firstRow="1" bandRow="1">
                <a:tableStyleId>{5C22544A-7EE6-4342-B048-85BDC9FD1C3A}</a:tableStyleId>
              </a:tblPr>
              <a:tblGrid>
                <a:gridCol w="2250219">
                  <a:extLst>
                    <a:ext uri="{9D8B030D-6E8A-4147-A177-3AD203B41FA5}">
                      <a16:colId xmlns:a16="http://schemas.microsoft.com/office/drawing/2014/main" val="3019632723"/>
                    </a:ext>
                  </a:extLst>
                </a:gridCol>
                <a:gridCol w="3283889">
                  <a:extLst>
                    <a:ext uri="{9D8B030D-6E8A-4147-A177-3AD203B41FA5}">
                      <a16:colId xmlns:a16="http://schemas.microsoft.com/office/drawing/2014/main" val="1824989794"/>
                    </a:ext>
                  </a:extLst>
                </a:gridCol>
                <a:gridCol w="3061252">
                  <a:extLst>
                    <a:ext uri="{9D8B030D-6E8A-4147-A177-3AD203B41FA5}">
                      <a16:colId xmlns:a16="http://schemas.microsoft.com/office/drawing/2014/main" val="1835988648"/>
                    </a:ext>
                  </a:extLst>
                </a:gridCol>
              </a:tblGrid>
              <a:tr h="370840">
                <a:tc gridSpan="3">
                  <a:txBody>
                    <a:bodyPr/>
                    <a:lstStyle/>
                    <a:p>
                      <a:pPr algn="ctr"/>
                      <a:r>
                        <a:rPr lang="en-GB" dirty="0">
                          <a:latin typeface="Century Gothic" panose="020B0502020202020204" pitchFamily="34" charset="0"/>
                        </a:rPr>
                        <a:t>Historical Significance &amp; Interpretation</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300458072"/>
                  </a:ext>
                </a:extLst>
              </a:tr>
              <a:tr h="370840">
                <a:tc>
                  <a:txBody>
                    <a:bodyPr/>
                    <a:lstStyle/>
                    <a:p>
                      <a:pPr marL="0" indent="0" algn="ctr">
                        <a:buFont typeface="Wingdings" panose="05000000000000000000" pitchFamily="2" charset="2"/>
                        <a:buNone/>
                      </a:pPr>
                      <a:r>
                        <a:rPr lang="en-GB" sz="1400" b="1" dirty="0">
                          <a:latin typeface="Century Gothic" panose="020B0502020202020204" pitchFamily="34" charset="0"/>
                        </a:rPr>
                        <a:t>EYFS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400" b="1" dirty="0">
                          <a:latin typeface="Century Gothic" panose="020B0502020202020204" pitchFamily="34" charset="0"/>
                        </a:rPr>
                        <a:t>Year 1</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400" b="1" dirty="0">
                          <a:latin typeface="Century Gothic" panose="020B0502020202020204" pitchFamily="34" charset="0"/>
                        </a:rPr>
                        <a:t>Year 2</a:t>
                      </a:r>
                    </a:p>
                  </a:txBody>
                  <a:tcPr/>
                </a:tc>
                <a:extLst>
                  <a:ext uri="{0D108BD9-81ED-4DB2-BD59-A6C34878D82A}">
                    <a16:rowId xmlns:a16="http://schemas.microsoft.com/office/drawing/2014/main" val="3974941581"/>
                  </a:ext>
                </a:extLst>
              </a:tr>
              <a:tr h="370840">
                <a:tc>
                  <a:txBody>
                    <a:bodyPr/>
                    <a:lstStyle/>
                    <a:p>
                      <a:pPr marL="171450" indent="-171450">
                        <a:lnSpc>
                          <a:spcPct val="115000"/>
                        </a:lnSpc>
                        <a:spcAft>
                          <a:spcPts val="0"/>
                        </a:spcAft>
                        <a:buFont typeface="Arial" panose="020B0604020202020204" pitchFamily="34" charset="0"/>
                        <a:buChar cha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Know that many of the things we use today would have been different in the past</a:t>
                      </a:r>
                    </a:p>
                    <a:p>
                      <a:pPr marL="171450" indent="-171450">
                        <a:lnSpc>
                          <a:spcPct val="115000"/>
                        </a:lnSpc>
                        <a:spcAft>
                          <a:spcPts val="0"/>
                        </a:spcAft>
                        <a:buFont typeface="Arial" panose="020B0604020202020204" pitchFamily="34" charset="0"/>
                        <a:buChar cha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To give a reason for why something has changed between now and the past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To look at or touch objects from the past and comment on appearance</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To recognise that the past is different from today</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p>
                      <a:pPr marL="0" indent="0">
                        <a:lnSpc>
                          <a:spcPct val="115000"/>
                        </a:lnSpc>
                        <a:spcAft>
                          <a:spcPts val="0"/>
                        </a:spcAft>
                        <a:buFont typeface="Arial" panose="020B0604020202020204" pitchFamily="34" charset="0"/>
                        <a:buNone/>
                      </a:pP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dirty="0">
                          <a:latin typeface="Century Gothic" panose="020B0502020202020204" pitchFamily="34" charset="0"/>
                        </a:rPr>
                        <a:t>To identify similarities and differences between different times</a:t>
                      </a:r>
                    </a:p>
                    <a:p>
                      <a:pPr marL="171450" indent="-171450">
                        <a:lnSpc>
                          <a:spcPct val="115000"/>
                        </a:lnSpc>
                        <a:spcAft>
                          <a:spcPts val="0"/>
                        </a:spcAft>
                        <a:buFont typeface="Arial" panose="020B0604020202020204" pitchFamily="34" charset="0"/>
                        <a:buChar cha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Begin to identify and recount </a:t>
                      </a:r>
                      <a:r>
                        <a:rPr lang="en-GB" sz="1100" b="0" dirty="0">
                          <a:effectLst/>
                          <a:latin typeface="Century Gothic" panose="020B0502020202020204" pitchFamily="34" charset="0"/>
                          <a:ea typeface="Calibri" panose="020F0502020204030204" pitchFamily="34" charset="0"/>
                          <a:cs typeface="Times New Roman" panose="02020603050405020304" pitchFamily="18" charset="0"/>
                        </a:rPr>
                        <a:t>historic details </a:t>
                      </a:r>
                      <a:r>
                        <a:rPr lang="en-GB" sz="1100" dirty="0">
                          <a:effectLst/>
                          <a:latin typeface="Century Gothic" panose="020B0502020202020204" pitchFamily="34" charset="0"/>
                          <a:ea typeface="Calibri" panose="020F0502020204030204" pitchFamily="34" charset="0"/>
                          <a:cs typeface="Times New Roman" panose="02020603050405020304" pitchFamily="18" charset="0"/>
                        </a:rPr>
                        <a:t>from the past from sources e.g. pictures/stories </a:t>
                      </a:r>
                    </a:p>
                    <a:p>
                      <a:pPr marL="171450" indent="-171450">
                        <a:lnSpc>
                          <a:spcPct val="115000"/>
                        </a:lnSpc>
                        <a:spcAft>
                          <a:spcPts val="0"/>
                        </a:spcAft>
                        <a:buFont typeface="Arial" panose="020B0604020202020204" pitchFamily="34" charset="0"/>
                        <a:buChar cha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To begin to understand that an invention can sometime have a positive impact on an artefact we use everyday, for example, television</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dirty="0">
                          <a:latin typeface="Century Gothic" panose="020B0502020202020204" pitchFamily="34" charset="0"/>
                        </a:rPr>
                        <a:t>To be able to talk about some people and events that they have studied and give reasons for their actions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Consider the differences between ‘long ago’ and ‘now’</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1100" dirty="0">
                        <a:latin typeface="Century Gothic" panose="020B0502020202020204" pitchFamily="34" charset="0"/>
                      </a:endParaRP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1100" dirty="0">
                        <a:latin typeface="Century Gothic" panose="020B0502020202020204" pitchFamily="34" charset="0"/>
                      </a:endParaRP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1100" dirty="0">
                        <a:latin typeface="Century Gothic" panose="020B0502020202020204" pitchFamily="34" charset="0"/>
                      </a:endParaRPr>
                    </a:p>
                    <a:p>
                      <a:pPr marL="171450" indent="-171450">
                        <a:lnSpc>
                          <a:spcPct val="115000"/>
                        </a:lnSpc>
                        <a:spcAft>
                          <a:spcPts val="0"/>
                        </a:spcAft>
                        <a:buFont typeface="Arial" panose="020B0604020202020204" pitchFamily="34" charset="0"/>
                        <a:buChar char="•"/>
                      </a:pP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dirty="0">
                          <a:latin typeface="Century Gothic" panose="020B0502020202020204" pitchFamily="34" charset="0"/>
                        </a:rPr>
                        <a:t>Know about people in the past who have contributed to national and international achievements</a:t>
                      </a:r>
                    </a:p>
                    <a:p>
                      <a:pPr marL="171450" indent="-171450">
                        <a:lnSpc>
                          <a:spcPct val="115000"/>
                        </a:lnSpc>
                        <a:spcAft>
                          <a:spcPts val="0"/>
                        </a:spcAft>
                        <a:buFont typeface="Arial" panose="020B0604020202020204" pitchFamily="34" charset="0"/>
                        <a:buChar cha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Recount </a:t>
                      </a:r>
                      <a:r>
                        <a:rPr lang="en-GB" sz="1100" b="0" dirty="0">
                          <a:effectLst/>
                          <a:latin typeface="Century Gothic" panose="020B0502020202020204" pitchFamily="34" charset="0"/>
                          <a:ea typeface="Calibri" panose="020F0502020204030204" pitchFamily="34" charset="0"/>
                          <a:cs typeface="Times New Roman" panose="02020603050405020304" pitchFamily="18" charset="0"/>
                        </a:rPr>
                        <a:t>historic details </a:t>
                      </a:r>
                      <a:r>
                        <a:rPr lang="en-GB" sz="1100" dirty="0">
                          <a:effectLst/>
                          <a:latin typeface="Century Gothic" panose="020B0502020202020204" pitchFamily="34" charset="0"/>
                          <a:ea typeface="Calibri" panose="020F0502020204030204" pitchFamily="34" charset="0"/>
                          <a:cs typeface="Times New Roman" panose="02020603050405020304" pitchFamily="18" charset="0"/>
                        </a:rPr>
                        <a:t>from eye-witness accounts, photos and artefacts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dirty="0">
                          <a:latin typeface="Century Gothic" panose="020B0502020202020204" pitchFamily="34" charset="0"/>
                        </a:rPr>
                        <a:t>To begin to reflect on the significance of what has been learnt from the past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To develop an awareness of the past and comment on how they found out</a:t>
                      </a:r>
                    </a:p>
                    <a:p>
                      <a:pPr marL="171450" indent="-171450">
                        <a:lnSpc>
                          <a:spcPct val="115000"/>
                        </a:lnSpc>
                        <a:spcAft>
                          <a:spcPts val="0"/>
                        </a:spcAft>
                        <a:buFont typeface="Arial" panose="020B0604020202020204" pitchFamily="34" charset="0"/>
                        <a:buChar char="•"/>
                      </a:pPr>
                      <a:endParaRPr lang="en-GB" sz="110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396805832"/>
                  </a:ext>
                </a:extLst>
              </a:tr>
            </a:tbl>
          </a:graphicData>
        </a:graphic>
      </p:graphicFrame>
      <p:sp>
        <p:nvSpPr>
          <p:cNvPr id="3" name="Slide Number Placeholder 2">
            <a:extLst>
              <a:ext uri="{FF2B5EF4-FFF2-40B4-BE49-F238E27FC236}">
                <a16:creationId xmlns:a16="http://schemas.microsoft.com/office/drawing/2014/main" id="{837F302D-38CF-4389-AF55-BEE793EDD339}"/>
              </a:ext>
            </a:extLst>
          </p:cNvPr>
          <p:cNvSpPr>
            <a:spLocks noGrp="1"/>
          </p:cNvSpPr>
          <p:nvPr>
            <p:ph type="sldNum" sz="quarter" idx="12"/>
          </p:nvPr>
        </p:nvSpPr>
        <p:spPr/>
        <p:txBody>
          <a:bodyPr/>
          <a:lstStyle/>
          <a:p>
            <a:fld id="{73639C4D-C036-420D-85CE-037CEAF7031A}" type="slidenum">
              <a:rPr lang="en-GB" smtClean="0"/>
              <a:t>7</a:t>
            </a:fld>
            <a:endParaRPr lang="en-GB" dirty="0"/>
          </a:p>
        </p:txBody>
      </p:sp>
    </p:spTree>
    <p:extLst>
      <p:ext uri="{BB962C8B-B14F-4D97-AF65-F5344CB8AC3E}">
        <p14:creationId xmlns:p14="http://schemas.microsoft.com/office/powerpoint/2010/main" val="3361153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F31DD-6C81-4202-A8A7-B390FAA57934}"/>
              </a:ext>
            </a:extLst>
          </p:cNvPr>
          <p:cNvSpPr>
            <a:spLocks noGrp="1"/>
          </p:cNvSpPr>
          <p:nvPr>
            <p:ph type="title"/>
          </p:nvPr>
        </p:nvSpPr>
        <p:spPr>
          <a:xfrm>
            <a:off x="365760" y="365126"/>
            <a:ext cx="8149590" cy="565177"/>
          </a:xfrm>
        </p:spPr>
        <p:txBody>
          <a:bodyPr>
            <a:normAutofit/>
          </a:bodyPr>
          <a:lstStyle/>
          <a:p>
            <a:pPr algn="ctr"/>
            <a:r>
              <a:rPr lang="en-GB" sz="3200" b="1" dirty="0">
                <a:latin typeface="Century Gothic" panose="020B0502020202020204" pitchFamily="34" charset="0"/>
              </a:rPr>
              <a:t>Historical Knowledge and Skills</a:t>
            </a:r>
          </a:p>
        </p:txBody>
      </p:sp>
      <p:graphicFrame>
        <p:nvGraphicFramePr>
          <p:cNvPr id="4" name="Table 4">
            <a:extLst>
              <a:ext uri="{FF2B5EF4-FFF2-40B4-BE49-F238E27FC236}">
                <a16:creationId xmlns:a16="http://schemas.microsoft.com/office/drawing/2014/main" id="{CF09B000-312F-4369-B1DB-92FB0E515617}"/>
              </a:ext>
            </a:extLst>
          </p:cNvPr>
          <p:cNvGraphicFramePr>
            <a:graphicFrameLocks noGrp="1"/>
          </p:cNvGraphicFramePr>
          <p:nvPr>
            <p:ph idx="1"/>
            <p:extLst>
              <p:ext uri="{D42A27DB-BD31-4B8C-83A1-F6EECF244321}">
                <p14:modId xmlns:p14="http://schemas.microsoft.com/office/powerpoint/2010/main" val="3499422142"/>
              </p:ext>
            </p:extLst>
          </p:nvPr>
        </p:nvGraphicFramePr>
        <p:xfrm>
          <a:off x="222635" y="930303"/>
          <a:ext cx="8587412" cy="5527040"/>
        </p:xfrm>
        <a:graphic>
          <a:graphicData uri="http://schemas.openxmlformats.org/drawingml/2006/table">
            <a:tbl>
              <a:tblPr firstRow="1" bandRow="1">
                <a:tableStyleId>{5C22544A-7EE6-4342-B048-85BDC9FD1C3A}</a:tableStyleId>
              </a:tblPr>
              <a:tblGrid>
                <a:gridCol w="1979876">
                  <a:extLst>
                    <a:ext uri="{9D8B030D-6E8A-4147-A177-3AD203B41FA5}">
                      <a16:colId xmlns:a16="http://schemas.microsoft.com/office/drawing/2014/main" val="3019632723"/>
                    </a:ext>
                  </a:extLst>
                </a:gridCol>
                <a:gridCol w="2059388">
                  <a:extLst>
                    <a:ext uri="{9D8B030D-6E8A-4147-A177-3AD203B41FA5}">
                      <a16:colId xmlns:a16="http://schemas.microsoft.com/office/drawing/2014/main" val="1717352603"/>
                    </a:ext>
                  </a:extLst>
                </a:gridCol>
                <a:gridCol w="2202511">
                  <a:extLst>
                    <a:ext uri="{9D8B030D-6E8A-4147-A177-3AD203B41FA5}">
                      <a16:colId xmlns:a16="http://schemas.microsoft.com/office/drawing/2014/main" val="1905560560"/>
                    </a:ext>
                  </a:extLst>
                </a:gridCol>
                <a:gridCol w="2345637">
                  <a:extLst>
                    <a:ext uri="{9D8B030D-6E8A-4147-A177-3AD203B41FA5}">
                      <a16:colId xmlns:a16="http://schemas.microsoft.com/office/drawing/2014/main" val="2037968895"/>
                    </a:ext>
                  </a:extLst>
                </a:gridCol>
              </a:tblGrid>
              <a:tr h="370840">
                <a:tc gridSpan="4">
                  <a:txBody>
                    <a:bodyPr/>
                    <a:lstStyle/>
                    <a:p>
                      <a:pPr algn="ctr"/>
                      <a:r>
                        <a:rPr lang="en-GB" dirty="0">
                          <a:latin typeface="Century Gothic" panose="020B0502020202020204" pitchFamily="34" charset="0"/>
                        </a:rPr>
                        <a:t>Historical Significance and Interpretation: 2</a:t>
                      </a: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300458072"/>
                  </a:ext>
                </a:extLst>
              </a:tr>
              <a:tr h="370840">
                <a:tc>
                  <a:txBody>
                    <a:bodyPr/>
                    <a:lstStyle/>
                    <a:p>
                      <a:pPr marL="0" indent="0" algn="ctr">
                        <a:buFont typeface="Wingdings" panose="05000000000000000000" pitchFamily="2" charset="2"/>
                        <a:buNone/>
                      </a:pPr>
                      <a:r>
                        <a:rPr lang="en-GB" sz="1400" b="1" dirty="0">
                          <a:latin typeface="Century Gothic" panose="020B0502020202020204" pitchFamily="34" charset="0"/>
                        </a:rPr>
                        <a:t>Year 3</a:t>
                      </a:r>
                    </a:p>
                  </a:txBody>
                  <a:tcPr/>
                </a:tc>
                <a:tc>
                  <a:txBody>
                    <a:bodyPr/>
                    <a:lstStyle/>
                    <a:p>
                      <a:pPr marL="0" indent="0" algn="ctr">
                        <a:buFont typeface="Wingdings" panose="05000000000000000000" pitchFamily="2" charset="2"/>
                        <a:buNone/>
                      </a:pPr>
                      <a:r>
                        <a:rPr lang="en-GB" sz="1400" b="1" dirty="0">
                          <a:latin typeface="Century Gothic" panose="020B0502020202020204" pitchFamily="34" charset="0"/>
                        </a:rPr>
                        <a:t>Year 4</a:t>
                      </a:r>
                    </a:p>
                  </a:txBody>
                  <a:tcPr/>
                </a:tc>
                <a:tc>
                  <a:txBody>
                    <a:bodyPr/>
                    <a:lstStyle/>
                    <a:p>
                      <a:pPr marL="0" indent="0" algn="ctr">
                        <a:buFont typeface="Wingdings" panose="05000000000000000000" pitchFamily="2" charset="2"/>
                        <a:buNone/>
                      </a:pPr>
                      <a:r>
                        <a:rPr lang="en-GB" sz="1400" b="1" dirty="0">
                          <a:latin typeface="Century Gothic" panose="020B0502020202020204" pitchFamily="34" charset="0"/>
                        </a:rPr>
                        <a:t>Year 5</a:t>
                      </a:r>
                    </a:p>
                  </a:txBody>
                  <a:tcPr/>
                </a:tc>
                <a:tc>
                  <a:txBody>
                    <a:bodyPr/>
                    <a:lstStyle/>
                    <a:p>
                      <a:pPr marL="0" indent="0" algn="ctr">
                        <a:buFont typeface="Wingdings" panose="05000000000000000000" pitchFamily="2" charset="2"/>
                        <a:buNone/>
                      </a:pPr>
                      <a:r>
                        <a:rPr lang="en-GB" sz="1400" b="1" dirty="0">
                          <a:latin typeface="Century Gothic" panose="020B0502020202020204" pitchFamily="34" charset="0"/>
                        </a:rPr>
                        <a:t>Year 6</a:t>
                      </a:r>
                    </a:p>
                  </a:txBody>
                  <a:tcPr/>
                </a:tc>
                <a:extLst>
                  <a:ext uri="{0D108BD9-81ED-4DB2-BD59-A6C34878D82A}">
                    <a16:rowId xmlns:a16="http://schemas.microsoft.com/office/drawing/2014/main" val="3974941581"/>
                  </a:ext>
                </a:extLst>
              </a:tr>
              <a:tr h="370840">
                <a:tc>
                  <a:txBody>
                    <a:bodyPr/>
                    <a:lstStyle/>
                    <a:p>
                      <a:pPr marL="171450" marR="0" lvl="0" indent="-171450" algn="l" defTabSz="914400" rtl="0" eaLnBrk="1" fontAlgn="auto" latinLnBrk="0" hangingPunct="1">
                        <a:lnSpc>
                          <a:spcPct val="115000"/>
                        </a:lnSpc>
                        <a:spcBef>
                          <a:spcPts val="285"/>
                        </a:spcBef>
                        <a:spcAft>
                          <a:spcPts val="0"/>
                        </a:spcAft>
                        <a:buClrTx/>
                        <a:buSzTx/>
                        <a:buFont typeface="Arial" panose="020B0604020202020204" pitchFamily="34" charset="0"/>
                        <a:buChar char="•"/>
                        <a:tabLst/>
                        <a:defRPr/>
                      </a:pPr>
                      <a:r>
                        <a:rPr lang="en-GB" sz="1100" dirty="0">
                          <a:latin typeface="Century Gothic" panose="020B0502020202020204" pitchFamily="34" charset="0"/>
                        </a:rPr>
                        <a:t>Able to recognise the reasons someone may have acted as they did in relation to the main events and changes of a time studied</a:t>
                      </a:r>
                    </a:p>
                    <a:p>
                      <a:pPr marL="171450" indent="-171450" algn="l">
                        <a:lnSpc>
                          <a:spcPct val="115000"/>
                        </a:lnSpc>
                        <a:spcBef>
                          <a:spcPts val="285"/>
                        </a:spcBef>
                        <a:spcAft>
                          <a:spcPts val="0"/>
                        </a:spcAft>
                        <a:buFont typeface="Arial" panose="020B0604020202020204" pitchFamily="34" charset="0"/>
                        <a:buChar char="•"/>
                      </a:pPr>
                      <a:r>
                        <a:rPr lang="en-GB" sz="11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Start to compare two versions of a past event </a:t>
                      </a:r>
                      <a:endParaRPr lang="en-GB" sz="11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gn="l">
                        <a:lnSpc>
                          <a:spcPct val="115000"/>
                        </a:lnSpc>
                        <a:spcBef>
                          <a:spcPts val="285"/>
                        </a:spcBef>
                        <a:spcAft>
                          <a:spcPts val="0"/>
                        </a:spcAft>
                        <a:buFont typeface="Arial" panose="020B0604020202020204" pitchFamily="34" charset="0"/>
                        <a:buChar char="•"/>
                      </a:pPr>
                      <a:r>
                        <a:rPr lang="en-GB" sz="11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Observe and use pictures, photographs and artefacts to find out about the past</a:t>
                      </a:r>
                      <a:endParaRPr lang="en-GB" sz="11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gn="l">
                        <a:lnSpc>
                          <a:spcPct val="115000"/>
                        </a:lnSpc>
                        <a:spcBef>
                          <a:spcPts val="285"/>
                        </a:spcBef>
                        <a:spcAft>
                          <a:spcPts val="0"/>
                        </a:spcAft>
                        <a:buFont typeface="Arial" panose="020B0604020202020204" pitchFamily="34" charset="0"/>
                        <a:buChar char="•"/>
                      </a:pPr>
                      <a:r>
                        <a:rPr lang="en-GB" sz="11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Start to use stories or accounts to distinguish between fact and fiction</a:t>
                      </a:r>
                      <a:endParaRPr lang="en-GB" sz="11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nSpc>
                          <a:spcPct val="115000"/>
                        </a:lnSpc>
                        <a:spcAft>
                          <a:spcPts val="0"/>
                        </a:spcAft>
                        <a:buFont typeface="Arial" panose="020B0604020202020204" pitchFamily="34" charset="0"/>
                        <a:buChar char="•"/>
                      </a:pPr>
                      <a:r>
                        <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Explain that there are different types of evidence and sources that can be used to help represent the past</a:t>
                      </a:r>
                    </a:p>
                  </a:txBody>
                  <a:tcPr/>
                </a:tc>
                <a:tc>
                  <a:txBody>
                    <a:bodyPr/>
                    <a:lstStyle/>
                    <a:p>
                      <a:pPr marL="171450" indent="-171450" algn="l">
                        <a:lnSpc>
                          <a:spcPct val="115000"/>
                        </a:lnSpc>
                        <a:spcBef>
                          <a:spcPts val="285"/>
                        </a:spcBef>
                        <a:spcAft>
                          <a:spcPts val="0"/>
                        </a:spcAft>
                        <a:buFont typeface="Arial" panose="020B0604020202020204" pitchFamily="34" charset="0"/>
                        <a:buChar char="•"/>
                      </a:pPr>
                      <a:r>
                        <a:rPr lang="en-GB" sz="11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Look at more than two versions of the same event or story in history and identifies differences</a:t>
                      </a:r>
                      <a:endParaRPr lang="en-GB" sz="11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nSpc>
                          <a:spcPct val="115000"/>
                        </a:lnSpc>
                        <a:spcAft>
                          <a:spcPts val="0"/>
                        </a:spcAft>
                        <a:buFont typeface="Arial" panose="020B0604020202020204" pitchFamily="34" charset="0"/>
                        <a:buChar char="•"/>
                      </a:pPr>
                      <a:r>
                        <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Investigate different accounts of historical events and explain some of the reasons why the accounts may be different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dirty="0">
                          <a:latin typeface="Century Gothic" panose="020B0502020202020204" pitchFamily="34" charset="0"/>
                        </a:rPr>
                        <a:t>To begin to talk about the impact of a past action on our lives today</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100" dirty="0">
                          <a:latin typeface="Century Gothic" panose="020B0502020202020204" pitchFamily="34" charset="0"/>
                        </a:rPr>
                        <a:t>To be able to talk about similarities and differences between different times in the past according to the periods of history studied</a:t>
                      </a: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1100" dirty="0">
                        <a:latin typeface="Century Gothic" panose="020B0502020202020204" pitchFamily="34" charset="0"/>
                      </a:endParaRPr>
                    </a:p>
                    <a:p>
                      <a:pPr marL="0" indent="0">
                        <a:lnSpc>
                          <a:spcPct val="115000"/>
                        </a:lnSpc>
                        <a:spcAft>
                          <a:spcPts val="0"/>
                        </a:spcAft>
                        <a:buFont typeface="Arial" panose="020B0604020202020204" pitchFamily="34" charset="0"/>
                        <a:buNone/>
                      </a:pPr>
                      <a:endPar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100" b="0" spc="0" dirty="0">
                        <a:solidFill>
                          <a:schemeClr val="tx1"/>
                        </a:solidFill>
                        <a:effectLst/>
                        <a:latin typeface="Century Gothic" panose="020B0502020202020204" pitchFamily="34" charset="0"/>
                        <a:ea typeface="Arial" panose="020B0604020202020204" pitchFamily="34" charset="0"/>
                        <a:cs typeface="Arial" panose="020B0604020202020204" pitchFamily="34" charset="0"/>
                      </a:endParaRPr>
                    </a:p>
                  </a:txBody>
                  <a:tcPr/>
                </a:tc>
                <a:tc>
                  <a:txBody>
                    <a:bodyPr/>
                    <a:lstStyle/>
                    <a:p>
                      <a:pPr marL="17145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Find and analyse a wide range of evidence about the past</a:t>
                      </a:r>
                      <a:endParaRPr lang="en-GB" sz="11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Use a range of evidence to offer some clear reasons for different interpretations of events, linking this to factual understanding about the past</a:t>
                      </a:r>
                      <a:endParaRPr lang="en-GB" sz="11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Consider different ways of checking the accuracy of interpretations of the past; </a:t>
                      </a:r>
                      <a:endParaRPr lang="en-GB" sz="11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Realise that there is often not a single answer to historical questions</a:t>
                      </a:r>
                    </a:p>
                    <a:p>
                      <a:pPr marL="171450" indent="-171450">
                        <a:buFont typeface="Arial" panose="020B0604020202020204" pitchFamily="34" charset="0"/>
                        <a:buChar char="•"/>
                      </a:pPr>
                      <a:r>
                        <a:rPr lang="en-GB" sz="1100" dirty="0">
                          <a:latin typeface="Century Gothic" panose="020B0502020202020204" pitchFamily="34" charset="0"/>
                        </a:rPr>
                        <a:t>To be able to discuss trends over time</a:t>
                      </a:r>
                    </a:p>
                    <a:p>
                      <a:pPr marL="171450" indent="-171450">
                        <a:buFont typeface="Arial" panose="020B0604020202020204" pitchFamily="34" charset="0"/>
                        <a:buChar char="•"/>
                      </a:pPr>
                      <a:r>
                        <a:rPr lang="en-GB" sz="1100" dirty="0">
                          <a:latin typeface="Century Gothic" panose="020B0502020202020204" pitchFamily="34" charset="0"/>
                        </a:rPr>
                        <a:t>To see the relationship between different periods and the legacy or impacts for people today</a:t>
                      </a:r>
                    </a:p>
                    <a:p>
                      <a:pPr marL="171450" indent="-171450">
                        <a:buFont typeface="Arial" panose="020B0604020202020204" pitchFamily="34" charset="0"/>
                        <a:buChar char="•"/>
                      </a:pPr>
                      <a:endParaRPr lang="en-GB" sz="11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endParaRPr lang="en-GB" sz="1100" b="1" kern="1200" dirty="0">
                        <a:solidFill>
                          <a:schemeClr val="tx1"/>
                        </a:solidFill>
                        <a:effectLst/>
                        <a:latin typeface="Century Gothic" panose="020B0502020202020204" pitchFamily="34" charset="0"/>
                        <a:ea typeface="+mn-ea"/>
                        <a:cs typeface="+mn-cs"/>
                      </a:endParaRPr>
                    </a:p>
                  </a:txBody>
                  <a:tcPr/>
                </a:tc>
                <a:tc>
                  <a:txBody>
                    <a:bodyPr/>
                    <a:lstStyle/>
                    <a:p>
                      <a:pPr marL="17145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Find and analyse a wide range of evidence about the past </a:t>
                      </a:r>
                      <a:endParaRPr lang="en-GB" sz="11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Use a range of evidence to offer some clear reasons for different interpretations of events, linking this to factual understanding about the past</a:t>
                      </a:r>
                    </a:p>
                    <a:p>
                      <a:pPr marL="17145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Consider different ways of checking the accuracy of interpretations of the past </a:t>
                      </a:r>
                      <a:endParaRPr lang="en-GB" sz="11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Start to know the difference between primary and secondary evidence and the impact of this on reliability</a:t>
                      </a:r>
                      <a:endParaRPr lang="en-GB" sz="11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Show an awareness of the concept of propaganda </a:t>
                      </a:r>
                      <a:endParaRPr lang="en-GB" sz="11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Know that people in the past represent events or ideas in a way that may be to persuade others </a:t>
                      </a:r>
                      <a:endParaRPr lang="en-GB" sz="11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100" kern="1200" dirty="0">
                          <a:solidFill>
                            <a:schemeClr val="tx1"/>
                          </a:solidFill>
                          <a:effectLst/>
                          <a:latin typeface="Century Gothic" panose="020B0502020202020204" pitchFamily="34" charset="0"/>
                          <a:ea typeface="+mn-ea"/>
                          <a:cs typeface="+mn-cs"/>
                        </a:rPr>
                        <a:t>Begin to evaluate the usefulness of different sources</a:t>
                      </a:r>
                    </a:p>
                    <a:p>
                      <a:pPr marL="171450" indent="-171450">
                        <a:buFont typeface="Arial" panose="020B0604020202020204" pitchFamily="34" charset="0"/>
                        <a:buChar char="•"/>
                      </a:pPr>
                      <a:r>
                        <a:rPr lang="en-GB" sz="1100" b="0" kern="1200" dirty="0">
                          <a:solidFill>
                            <a:schemeClr val="tx1"/>
                          </a:solidFill>
                          <a:effectLst/>
                          <a:latin typeface="Century Gothic" panose="020B0502020202020204" pitchFamily="34" charset="0"/>
                          <a:ea typeface="+mn-ea"/>
                          <a:cs typeface="+mn-cs"/>
                        </a:rPr>
                        <a:t>Form own opinions about historical events from a range of sources</a:t>
                      </a:r>
                      <a:endPar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396805832"/>
                  </a:ext>
                </a:extLst>
              </a:tr>
            </a:tbl>
          </a:graphicData>
        </a:graphic>
      </p:graphicFrame>
      <p:sp>
        <p:nvSpPr>
          <p:cNvPr id="3" name="Slide Number Placeholder 2">
            <a:extLst>
              <a:ext uri="{FF2B5EF4-FFF2-40B4-BE49-F238E27FC236}">
                <a16:creationId xmlns:a16="http://schemas.microsoft.com/office/drawing/2014/main" id="{0962423D-FAF3-4600-826E-382F84461889}"/>
              </a:ext>
            </a:extLst>
          </p:cNvPr>
          <p:cNvSpPr>
            <a:spLocks noGrp="1"/>
          </p:cNvSpPr>
          <p:nvPr>
            <p:ph type="sldNum" sz="quarter" idx="12"/>
          </p:nvPr>
        </p:nvSpPr>
        <p:spPr/>
        <p:txBody>
          <a:bodyPr/>
          <a:lstStyle/>
          <a:p>
            <a:fld id="{73639C4D-C036-420D-85CE-037CEAF7031A}" type="slidenum">
              <a:rPr lang="en-GB" smtClean="0"/>
              <a:t>8</a:t>
            </a:fld>
            <a:endParaRPr lang="en-GB" dirty="0"/>
          </a:p>
        </p:txBody>
      </p:sp>
    </p:spTree>
    <p:extLst>
      <p:ext uri="{BB962C8B-B14F-4D97-AF65-F5344CB8AC3E}">
        <p14:creationId xmlns:p14="http://schemas.microsoft.com/office/powerpoint/2010/main" val="1830832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0" y="1"/>
            <a:ext cx="9143999" cy="6853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1</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What was life like for our grandparents when they were children?</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2"/>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what our grandparents’ toys were like</a:t>
            </a:r>
          </a:p>
        </p:txBody>
      </p:sp>
      <p:sp>
        <p:nvSpPr>
          <p:cNvPr id="10" name="Rectangle 9">
            <a:extLst>
              <a:ext uri="{FF2B5EF4-FFF2-40B4-BE49-F238E27FC236}">
                <a16:creationId xmlns:a16="http://schemas.microsoft.com/office/drawing/2014/main" id="{023E87D9-DD69-46C0-A9E3-1468C531A59F}"/>
              </a:ext>
            </a:extLst>
          </p:cNvPr>
          <p:cNvSpPr/>
          <p:nvPr/>
        </p:nvSpPr>
        <p:spPr>
          <a:xfrm>
            <a:off x="3430987" y="2065562"/>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different our grandparents’ school days were </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0" y="2066754"/>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our grandparents used to shop</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1" y="3008598"/>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what our grandparents would have eaten</a:t>
            </a:r>
          </a:p>
        </p:txBody>
      </p:sp>
      <p:sp>
        <p:nvSpPr>
          <p:cNvPr id="13" name="Rectangle 12">
            <a:extLst>
              <a:ext uri="{FF2B5EF4-FFF2-40B4-BE49-F238E27FC236}">
                <a16:creationId xmlns:a16="http://schemas.microsoft.com/office/drawing/2014/main" id="{B31E5F52-6E2D-4D25-8FBE-A79D1F4B0D94}"/>
              </a:ext>
            </a:extLst>
          </p:cNvPr>
          <p:cNvSpPr/>
          <p:nvPr/>
        </p:nvSpPr>
        <p:spPr>
          <a:xfrm>
            <a:off x="4905957" y="2966821"/>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grandparents celebrated their birthdays or enjoyed holidays</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nvGraphicFramePr>
        <p:xfrm>
          <a:off x="78685" y="3830541"/>
          <a:ext cx="8996304" cy="2941320"/>
        </p:xfrm>
        <a:graphic>
          <a:graphicData uri="http://schemas.openxmlformats.org/drawingml/2006/table">
            <a:tbl>
              <a:tblPr firstRow="1" bandRow="1">
                <a:tableStyleId>{5C22544A-7EE6-4342-B048-85BDC9FD1C3A}</a:tableStyleId>
              </a:tblPr>
              <a:tblGrid>
                <a:gridCol w="3769746">
                  <a:extLst>
                    <a:ext uri="{9D8B030D-6E8A-4147-A177-3AD203B41FA5}">
                      <a16:colId xmlns:a16="http://schemas.microsoft.com/office/drawing/2014/main" val="2651351961"/>
                    </a:ext>
                  </a:extLst>
                </a:gridCol>
                <a:gridCol w="2679590">
                  <a:extLst>
                    <a:ext uri="{9D8B030D-6E8A-4147-A177-3AD203B41FA5}">
                      <a16:colId xmlns:a16="http://schemas.microsoft.com/office/drawing/2014/main" val="2483137933"/>
                    </a:ext>
                  </a:extLst>
                </a:gridCol>
                <a:gridCol w="2546968">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50" b="0" dirty="0">
                          <a:latin typeface="Century Gothic" panose="020B0502020202020204" pitchFamily="34" charset="0"/>
                        </a:rPr>
                        <a:t>To appreciate the difference between long ago and very long ago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50" b="0" dirty="0">
                          <a:latin typeface="Century Gothic" panose="020B0502020202020204" pitchFamily="34" charset="0"/>
                        </a:rPr>
                        <a:t>Create a simple timeline to capture recent events</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5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Remember parts of stories they have read or have had read to them which involve memories about the past</a:t>
                      </a:r>
                    </a:p>
                    <a:p>
                      <a:pPr marL="171450" lvl="0" indent="-171450">
                        <a:buFont typeface="Arial" panose="020B0604020202020204" pitchFamily="34" charset="0"/>
                        <a:buChar char="•"/>
                      </a:pPr>
                      <a:r>
                        <a:rPr lang="en-GB" sz="850" b="0" kern="1200" dirty="0">
                          <a:solidFill>
                            <a:schemeClr val="tx1"/>
                          </a:solidFill>
                          <a:effectLst/>
                          <a:latin typeface="Century Gothic" panose="020B0502020202020204" pitchFamily="34" charset="0"/>
                          <a:ea typeface="+mn-ea"/>
                          <a:cs typeface="+mn-cs"/>
                        </a:rPr>
                        <a:t>Know that the toys their parents and grandparents played with were different to their own</a:t>
                      </a:r>
                    </a:p>
                    <a:p>
                      <a:pPr marL="171450" lvl="0" indent="-171450">
                        <a:buFont typeface="Arial" panose="020B0604020202020204" pitchFamily="34" charset="0"/>
                        <a:buChar char="•"/>
                      </a:pPr>
                      <a:r>
                        <a:rPr lang="en-GB" sz="850" b="0" kern="1200" dirty="0">
                          <a:solidFill>
                            <a:schemeClr val="tx1"/>
                          </a:solidFill>
                          <a:effectLst/>
                          <a:latin typeface="Century Gothic" panose="020B0502020202020204" pitchFamily="34" charset="0"/>
                          <a:ea typeface="+mn-ea"/>
                          <a:cs typeface="+mn-cs"/>
                        </a:rPr>
                        <a:t>Organise a number of artefacts by age</a:t>
                      </a:r>
                    </a:p>
                    <a:p>
                      <a:pPr marL="171450" lvl="0" indent="-171450">
                        <a:buFont typeface="Arial" panose="020B0604020202020204" pitchFamily="34" charset="0"/>
                        <a:buChar char="•"/>
                      </a:pPr>
                      <a:r>
                        <a:rPr lang="en-GB" sz="850" b="0" kern="1200" dirty="0">
                          <a:solidFill>
                            <a:schemeClr val="tx1"/>
                          </a:solidFill>
                          <a:effectLst/>
                          <a:latin typeface="Century Gothic" panose="020B0502020202020204" pitchFamily="34" charset="0"/>
                          <a:ea typeface="+mn-ea"/>
                          <a:cs typeface="+mn-cs"/>
                        </a:rPr>
                        <a:t>Recognise that familiar objects we have today would have been different in the past, i.e., telephone</a:t>
                      </a:r>
                    </a:p>
                    <a:p>
                      <a:pPr marL="171450" lvl="0" indent="-171450">
                        <a:buFont typeface="Arial" panose="020B0604020202020204" pitchFamily="34" charset="0"/>
                        <a:buChar char="•"/>
                      </a:pPr>
                      <a:r>
                        <a:rPr lang="en-GB" sz="850" b="0" kern="1200" dirty="0">
                          <a:solidFill>
                            <a:schemeClr val="tx1"/>
                          </a:solidFill>
                          <a:effectLst/>
                          <a:latin typeface="Century Gothic" panose="020B0502020202020204" pitchFamily="34" charset="0"/>
                          <a:ea typeface="+mn-ea"/>
                          <a:cs typeface="+mn-cs"/>
                        </a:rPr>
                        <a:t>Know what a number of older objects were used for</a:t>
                      </a:r>
                    </a:p>
                    <a:p>
                      <a:pPr marL="171450" lvl="0" indent="-171450">
                        <a:buFont typeface="Arial" panose="020B0604020202020204" pitchFamily="34" charset="0"/>
                        <a:buChar char="•"/>
                      </a:pPr>
                      <a:r>
                        <a:rPr lang="en-GB" sz="850" b="0" kern="1200" dirty="0">
                          <a:solidFill>
                            <a:schemeClr val="tx1"/>
                          </a:solidFill>
                          <a:effectLst/>
                          <a:latin typeface="Century Gothic" panose="020B0502020202020204" pitchFamily="34" charset="0"/>
                          <a:ea typeface="+mn-ea"/>
                          <a:cs typeface="+mn-cs"/>
                        </a:rPr>
                        <a:t>Know the main differences between their school days and that of their grandparents</a:t>
                      </a:r>
                    </a:p>
                    <a:p>
                      <a:pPr marL="171450" lvl="0" indent="-171450">
                        <a:buFont typeface="Arial" panose="020B0604020202020204" pitchFamily="34" charset="0"/>
                        <a:buChar char="•"/>
                      </a:pPr>
                      <a:r>
                        <a:rPr lang="en-GB" sz="850" b="0" kern="1200" dirty="0">
                          <a:solidFill>
                            <a:schemeClr val="tx1"/>
                          </a:solidFill>
                          <a:effectLst/>
                          <a:latin typeface="Century Gothic" panose="020B0502020202020204" pitchFamily="34" charset="0"/>
                          <a:ea typeface="+mn-ea"/>
                          <a:cs typeface="+mn-cs"/>
                        </a:rPr>
                        <a:t>Begins to appreciate what a timeline is by looking at a time line over the past 10 years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5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Use words to show the passing of time: old, new, earliest, latest, past, present, future, century, new, newest, oldest, modern, before, after</a:t>
                      </a:r>
                    </a:p>
                  </a:txBody>
                  <a:tcPr/>
                </a:tc>
                <a:tc>
                  <a:txBody>
                    <a:bodyPr/>
                    <a:lstStyle/>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Respond to simple questions about the past </a:t>
                      </a:r>
                    </a:p>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Observe and handle artefacts and ask simple questions about the past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Offer an opinion as to why something may have happened in the past and why they know </a:t>
                      </a:r>
                    </a:p>
                    <a:p>
                      <a:pPr marL="0" indent="0">
                        <a:lnSpc>
                          <a:spcPct val="115000"/>
                        </a:lnSpc>
                        <a:spcAft>
                          <a:spcPts val="0"/>
                        </a:spcAft>
                        <a:buFont typeface="Arial" panose="020B0604020202020204" pitchFamily="34" charset="0"/>
                        <a:buNone/>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900" dirty="0">
                          <a:latin typeface="Century Gothic" panose="020B0502020202020204" pitchFamily="34" charset="0"/>
                        </a:rPr>
                        <a:t>To identify similarities and differences between different times</a:t>
                      </a:r>
                    </a:p>
                    <a:p>
                      <a:pPr marL="171450" indent="-171450">
                        <a:lnSpc>
                          <a:spcPct val="115000"/>
                        </a:lnSpc>
                        <a:spcAft>
                          <a:spcPts val="0"/>
                        </a:spcAft>
                        <a:buFont typeface="Arial" panose="020B0604020202020204" pitchFamily="34" charset="0"/>
                        <a:buChar char="•"/>
                      </a:pPr>
                      <a:r>
                        <a:rPr lang="en-GB" sz="900" dirty="0">
                          <a:effectLst/>
                          <a:latin typeface="Century Gothic" panose="020B0502020202020204" pitchFamily="34" charset="0"/>
                          <a:ea typeface="Calibri" panose="020F0502020204030204" pitchFamily="34" charset="0"/>
                          <a:cs typeface="Times New Roman" panose="02020603050405020304" pitchFamily="18" charset="0"/>
                        </a:rPr>
                        <a:t>Begin to identify and recount </a:t>
                      </a: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historic details </a:t>
                      </a:r>
                      <a:r>
                        <a:rPr lang="en-GB" sz="900" dirty="0">
                          <a:effectLst/>
                          <a:latin typeface="Century Gothic" panose="020B0502020202020204" pitchFamily="34" charset="0"/>
                          <a:ea typeface="Calibri" panose="020F0502020204030204" pitchFamily="34" charset="0"/>
                          <a:cs typeface="Times New Roman" panose="02020603050405020304" pitchFamily="18" charset="0"/>
                        </a:rPr>
                        <a:t>from the past from sources e.g. pictures/stories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900" dirty="0">
                          <a:effectLst/>
                          <a:latin typeface="Century Gothic" panose="020B0502020202020204" pitchFamily="34" charset="0"/>
                          <a:ea typeface="Calibri" panose="020F0502020204030204" pitchFamily="34" charset="0"/>
                          <a:cs typeface="Times New Roman" panose="02020603050405020304" pitchFamily="18" charset="0"/>
                        </a:rPr>
                        <a:t>Consider the differences between ‘long ago’ and ‘now’</a:t>
                      </a: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3090299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507351" y="1671635"/>
          <a:ext cx="3228728" cy="3694255"/>
        </p:xfrm>
        <a:graphic>
          <a:graphicData uri="http://schemas.openxmlformats.org/drawingml/2006/table">
            <a:tbl>
              <a:tblPr firstRow="1" bandRow="1">
                <a:effectLst/>
                <a:tableStyleId>{5202B0CA-FC54-4496-8BCA-5EF66A818D29}</a:tableStyleId>
              </a:tblPr>
              <a:tblGrid>
                <a:gridCol w="1043228">
                  <a:extLst>
                    <a:ext uri="{9D8B030D-6E8A-4147-A177-3AD203B41FA5}">
                      <a16:colId xmlns:a16="http://schemas.microsoft.com/office/drawing/2014/main" val="20000"/>
                    </a:ext>
                  </a:extLst>
                </a:gridCol>
                <a:gridCol w="2185500">
                  <a:extLst>
                    <a:ext uri="{9D8B030D-6E8A-4147-A177-3AD203B41FA5}">
                      <a16:colId xmlns:a16="http://schemas.microsoft.com/office/drawing/2014/main" val="20001"/>
                    </a:ext>
                  </a:extLst>
                </a:gridCol>
              </a:tblGrid>
              <a:tr h="404956">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493592">
                <a:tc>
                  <a:txBody>
                    <a:bodyPr/>
                    <a:lstStyle/>
                    <a:p>
                      <a:pPr marL="0" marR="0" lvl="0" indent="0" algn="ctr" defTabSz="914400" rtl="0" fontAlgn="auto" hangingPunct="1">
                        <a:lnSpc>
                          <a:spcPct val="100000"/>
                        </a:lnSpc>
                        <a:spcBef>
                          <a:spcPts val="0"/>
                        </a:spcBef>
                        <a:spcAft>
                          <a:spcPts val="0"/>
                        </a:spcAft>
                        <a:buNone/>
                        <a:tabLst/>
                      </a:pPr>
                      <a:r>
                        <a:rPr lang="en-GB" sz="1100" b="1" kern="1200" dirty="0">
                          <a:solidFill>
                            <a:srgbClr val="000000"/>
                          </a:solidFill>
                          <a:latin typeface="Century Gothic" pitchFamily="34"/>
                          <a:ea typeface="Calibri" pitchFamily="34"/>
                          <a:cs typeface="Times New Roman" pitchFamily="18"/>
                        </a:rPr>
                        <a:t>Beatles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rgbClr val="000000"/>
                          </a:solidFill>
                          <a:latin typeface="Century Gothic" pitchFamily="34"/>
                          <a:ea typeface="Calibri" pitchFamily="34"/>
                          <a:cs typeface="Times New Roman" pitchFamily="18"/>
                        </a:rPr>
                        <a:t>A very popular group through the 1960s and 1970s. Perhaps Britain’s most famous band ever.</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93592">
                <a:tc>
                  <a:txBody>
                    <a:bodyPr/>
                    <a:lstStyle/>
                    <a:p>
                      <a:pPr lvl="0" algn="ctr"/>
                      <a:r>
                        <a:rPr lang="en-GB" sz="1100" b="1" kern="1200" dirty="0">
                          <a:solidFill>
                            <a:srgbClr val="000000"/>
                          </a:solidFill>
                          <a:latin typeface="Century Gothic" pitchFamily="34"/>
                          <a:ea typeface="Calibri" pitchFamily="34"/>
                          <a:cs typeface="Times New Roman" pitchFamily="18"/>
                        </a:rPr>
                        <a:t>Hippie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rgbClr val="000000"/>
                          </a:solidFill>
                          <a:latin typeface="Century Gothic" pitchFamily="34"/>
                          <a:ea typeface="Calibri" pitchFamily="34"/>
                          <a:cs typeface="Times New Roman" pitchFamily="18"/>
                        </a:rPr>
                        <a:t>A name used to describe people who dressed in a very trendy way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52799">
                <a:tc>
                  <a:txBody>
                    <a:bodyPr/>
                    <a:lstStyle/>
                    <a:p>
                      <a:pPr lvl="0" algn="ctr"/>
                      <a:r>
                        <a:rPr lang="en-GB" sz="1100" b="1" kern="1200" dirty="0">
                          <a:solidFill>
                            <a:srgbClr val="000000"/>
                          </a:solidFill>
                          <a:latin typeface="Century Gothic" pitchFamily="34"/>
                          <a:ea typeface="Calibri" pitchFamily="34"/>
                          <a:cs typeface="Times New Roman" pitchFamily="18"/>
                        </a:rPr>
                        <a:t>Clangers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rgbClr val="000000"/>
                          </a:solidFill>
                          <a:latin typeface="Century Gothic" pitchFamily="34"/>
                          <a:ea typeface="Calibri" pitchFamily="34"/>
                          <a:cs typeface="Times New Roman" pitchFamily="18"/>
                        </a:rPr>
                        <a:t>A very popular TV programme for children in the 1960s and 70s.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637725">
                <a:tc>
                  <a:txBody>
                    <a:bodyPr/>
                    <a:lstStyle/>
                    <a:p>
                      <a:pPr lvl="0" algn="ctr"/>
                      <a:r>
                        <a:rPr lang="en-GB" sz="1100" b="1" kern="1200" dirty="0">
                          <a:solidFill>
                            <a:srgbClr val="000000"/>
                          </a:solidFill>
                          <a:latin typeface="Century Gothic" pitchFamily="34"/>
                          <a:ea typeface="Calibri" pitchFamily="34"/>
                          <a:cs typeface="Times New Roman" pitchFamily="18"/>
                        </a:rPr>
                        <a:t>Crackerjack</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000" kern="1200" dirty="0">
                          <a:solidFill>
                            <a:srgbClr val="000000"/>
                          </a:solidFill>
                          <a:latin typeface="Century Gothic" pitchFamily="34"/>
                          <a:ea typeface="Calibri" pitchFamily="34"/>
                          <a:cs typeface="Times New Roman" pitchFamily="18"/>
                        </a:rPr>
                        <a:t>Another very popular children’s programme that was on BBC on Friday nights. Famous for a quiz where children had a cabbage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50756">
                <a:tc>
                  <a:txBody>
                    <a:bodyPr/>
                    <a:lstStyle/>
                    <a:p>
                      <a:pPr lvl="0" algn="ctr"/>
                      <a:r>
                        <a:rPr lang="en-GB" sz="1100" b="1" kern="1200" dirty="0">
                          <a:solidFill>
                            <a:srgbClr val="000000"/>
                          </a:solidFill>
                          <a:latin typeface="Century Gothic" pitchFamily="34"/>
                          <a:ea typeface="Calibri" pitchFamily="34"/>
                          <a:cs typeface="Times New Roman" pitchFamily="18"/>
                        </a:rPr>
                        <a:t>Moon landing</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The first man landed on the moon in 1968. He was called Neil Armstrong</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50756">
                <a:tc>
                  <a:txBody>
                    <a:bodyPr/>
                    <a:lstStyle/>
                    <a:p>
                      <a:pPr lvl="0" algn="ctr"/>
                      <a:r>
                        <a:rPr lang="en-GB" sz="1100" b="1" kern="1200" dirty="0">
                          <a:solidFill>
                            <a:srgbClr val="000000"/>
                          </a:solidFill>
                          <a:latin typeface="Century Gothic" pitchFamily="34"/>
                          <a:ea typeface="Calibri" pitchFamily="34"/>
                          <a:cs typeface="Times New Roman" pitchFamily="18"/>
                        </a:rPr>
                        <a:t>McDonalds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The first McDonald’s opened in England in 1974</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671635"/>
          <a:ext cx="2782338" cy="3273896"/>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lvl="0" algn="ctr"/>
                      <a:r>
                        <a:rPr lang="en-GB" sz="1400" b="1" kern="1200" dirty="0">
                          <a:solidFill>
                            <a:srgbClr val="000000"/>
                          </a:solidFill>
                          <a:latin typeface="Century Gothic" pitchFamily="34"/>
                          <a:ea typeface="Calibri" pitchFamily="34"/>
                          <a:cs typeface="Times New Roman" pitchFamily="18"/>
                        </a:rPr>
                        <a:t>Know how different their grandparents’ childhood was compared to their own</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what their grandparents’ toys were like</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different their grandparents’ school days were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their grandparents used to shop</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what their grandparents would have eaten</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grandparents celebrated their birthdays or enjoyed holidays</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2" y="1120449"/>
            <a:ext cx="7925796" cy="330980"/>
          </a:xfrm>
          <a:prstGeom prst="rect">
            <a:avLst/>
          </a:prstGeom>
          <a:noFill/>
          <a:ln cap="flat">
            <a:noFill/>
            <a:prstDash val="solid"/>
          </a:ln>
        </p:spPr>
        <p:txBody>
          <a:bodyPr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Chronology (Grandparents’ childhood)</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1</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2050" name="Picture 2" descr="McDonald's | McDonald's Wiki | Fandom">
            <a:extLst>
              <a:ext uri="{FF2B5EF4-FFF2-40B4-BE49-F238E27FC236}">
                <a16:creationId xmlns:a16="http://schemas.microsoft.com/office/drawing/2014/main" id="{0C9511DB-11E2-4421-9DD2-958315D434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5023" y="896899"/>
            <a:ext cx="1413521" cy="103586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langers: The Complete First Series [DVD]: Amazon.co.uk: Oliver Postgate,  Peter Firmin, Oliver Postgate: DVD &amp; Blu-ray">
            <a:extLst>
              <a:ext uri="{FF2B5EF4-FFF2-40B4-BE49-F238E27FC236}">
                <a16:creationId xmlns:a16="http://schemas.microsoft.com/office/drawing/2014/main" id="{E1CEFC91-00A6-4614-A5C8-4081C26F48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6594" y="1932762"/>
            <a:ext cx="824856" cy="116527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0FE89D19-761B-4A69-A0BD-B9120339CE6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01011" y="3157400"/>
            <a:ext cx="2017481" cy="112978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A person in a space suit&#10;&#10;Description automatically generated with medium confidence">
            <a:extLst>
              <a:ext uri="{FF2B5EF4-FFF2-40B4-BE49-F238E27FC236}">
                <a16:creationId xmlns:a16="http://schemas.microsoft.com/office/drawing/2014/main" id="{B8B10B8D-5135-4D79-B7AF-B89B98A52C3F}"/>
              </a:ext>
            </a:extLst>
          </p:cNvPr>
          <p:cNvPicPr>
            <a:picLocks noChangeAspect="1"/>
          </p:cNvPicPr>
          <p:nvPr/>
        </p:nvPicPr>
        <p:blipFill>
          <a:blip r:embed="rId6"/>
          <a:stretch>
            <a:fillRect/>
          </a:stretch>
        </p:blipFill>
        <p:spPr>
          <a:xfrm>
            <a:off x="7909752" y="1918473"/>
            <a:ext cx="956031" cy="1193850"/>
          </a:xfrm>
          <a:prstGeom prst="rect">
            <a:avLst/>
          </a:prstGeom>
        </p:spPr>
      </p:pic>
      <p:pic>
        <p:nvPicPr>
          <p:cNvPr id="2056" name="Picture 8" descr="The Beatles - IMDb">
            <a:extLst>
              <a:ext uri="{FF2B5EF4-FFF2-40B4-BE49-F238E27FC236}">
                <a16:creationId xmlns:a16="http://schemas.microsoft.com/office/drawing/2014/main" id="{4FAD5CD7-41B3-4C51-8021-521BD79A20A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87809" y="4305753"/>
            <a:ext cx="911099" cy="1137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7318014"/>
      </p:ext>
    </p:extLst>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0" y="1"/>
            <a:ext cx="9143999" cy="6853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1</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were and are the famous Manchester people?</a:t>
            </a:r>
          </a:p>
          <a:p>
            <a:pPr algn="ctr"/>
            <a:endParaRPr lang="en-GB" sz="2000" dirty="0">
              <a:solidFill>
                <a:schemeClr val="tx1"/>
              </a:solidFill>
              <a:latin typeface="Century Gothic" panose="020B0502020202020204" pitchFamily="34" charset="0"/>
            </a:endParaRP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2"/>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what we mean by the term ‘famous’</a:t>
            </a:r>
          </a:p>
        </p:txBody>
      </p:sp>
      <p:sp>
        <p:nvSpPr>
          <p:cNvPr id="10" name="Rectangle 9">
            <a:extLst>
              <a:ext uri="{FF2B5EF4-FFF2-40B4-BE49-F238E27FC236}">
                <a16:creationId xmlns:a16="http://schemas.microsoft.com/office/drawing/2014/main" id="{023E87D9-DD69-46C0-A9E3-1468C531A59F}"/>
              </a:ext>
            </a:extLst>
          </p:cNvPr>
          <p:cNvSpPr/>
          <p:nvPr/>
        </p:nvSpPr>
        <p:spPr>
          <a:xfrm>
            <a:off x="3430987" y="2065562"/>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about famous people form the past who lived locally</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0" y="2066754"/>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about the impact of a local famous person on our lives today</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1" y="3008598"/>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entury Gothic" panose="020B0502020202020204" pitchFamily="34" charset="0"/>
              </a:rPr>
              <a:t>Know about a famous person from the UK that has made a difference to people’s lives</a:t>
            </a:r>
          </a:p>
        </p:txBody>
      </p:sp>
      <p:sp>
        <p:nvSpPr>
          <p:cNvPr id="13" name="Rectangle 12">
            <a:extLst>
              <a:ext uri="{FF2B5EF4-FFF2-40B4-BE49-F238E27FC236}">
                <a16:creationId xmlns:a16="http://schemas.microsoft.com/office/drawing/2014/main" id="{B31E5F52-6E2D-4D25-8FBE-A79D1F4B0D94}"/>
              </a:ext>
            </a:extLst>
          </p:cNvPr>
          <p:cNvSpPr/>
          <p:nvPr/>
        </p:nvSpPr>
        <p:spPr>
          <a:xfrm>
            <a:off x="4905957" y="2966821"/>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about someone famous from your area that is still alive today</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extLst>
              <p:ext uri="{D42A27DB-BD31-4B8C-83A1-F6EECF244321}">
                <p14:modId xmlns:p14="http://schemas.microsoft.com/office/powerpoint/2010/main" val="3926700341"/>
              </p:ext>
            </p:extLst>
          </p:nvPr>
        </p:nvGraphicFramePr>
        <p:xfrm>
          <a:off x="133482" y="4057369"/>
          <a:ext cx="8996304" cy="2186940"/>
        </p:xfrm>
        <a:graphic>
          <a:graphicData uri="http://schemas.openxmlformats.org/drawingml/2006/table">
            <a:tbl>
              <a:tblPr firstRow="1" bandRow="1">
                <a:tableStyleId>{5C22544A-7EE6-4342-B048-85BDC9FD1C3A}</a:tableStyleId>
              </a:tblPr>
              <a:tblGrid>
                <a:gridCol w="3401706">
                  <a:extLst>
                    <a:ext uri="{9D8B030D-6E8A-4147-A177-3AD203B41FA5}">
                      <a16:colId xmlns:a16="http://schemas.microsoft.com/office/drawing/2014/main" val="2651351961"/>
                    </a:ext>
                  </a:extLst>
                </a:gridCol>
                <a:gridCol w="2849525">
                  <a:extLst>
                    <a:ext uri="{9D8B030D-6E8A-4147-A177-3AD203B41FA5}">
                      <a16:colId xmlns:a16="http://schemas.microsoft.com/office/drawing/2014/main" val="2483137933"/>
                    </a:ext>
                  </a:extLst>
                </a:gridCol>
                <a:gridCol w="2745073">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latin typeface="Century Gothic" panose="020B0502020202020204" pitchFamily="34" charset="0"/>
                        </a:rPr>
                        <a:t>Create a simple timeline to capture recent events</a:t>
                      </a:r>
                    </a:p>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Remember parts of stories they have read or have had read to them which involve memories about the past</a:t>
                      </a:r>
                    </a:p>
                    <a:p>
                      <a:pPr marL="171450" lvl="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Begin to appreciate what a timeline is by looking at a time line over the past 10 years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Use words to show the passing of time: old, new, earliest, latest, past, present, future, century, new, newest, oldest, modern, before, after</a:t>
                      </a:r>
                    </a:p>
                    <a:p>
                      <a:pPr marL="0" marR="0" lvl="0" indent="0"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9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85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a:tc>
                <a:tc>
                  <a:txBody>
                    <a:bodyPr/>
                    <a:lstStyle/>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Respond to simple questions about the past </a:t>
                      </a:r>
                    </a:p>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Observe and handle artefacts and ask simple questions about the past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Offer an opinion as to why something may have happened in the past and why they know </a:t>
                      </a:r>
                    </a:p>
                    <a:p>
                      <a:pPr marL="0" indent="0">
                        <a:lnSpc>
                          <a:spcPct val="115000"/>
                        </a:lnSpc>
                        <a:spcAft>
                          <a:spcPts val="0"/>
                        </a:spcAft>
                        <a:buFont typeface="Arial" panose="020B0604020202020204" pitchFamily="34" charset="0"/>
                        <a:buNone/>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900" dirty="0">
                          <a:latin typeface="Century Gothic" panose="020B0502020202020204" pitchFamily="34" charset="0"/>
                        </a:rPr>
                        <a:t>To identify similarities and differences between different times</a:t>
                      </a:r>
                    </a:p>
                    <a:p>
                      <a:pPr marL="171450" indent="-171450">
                        <a:lnSpc>
                          <a:spcPct val="115000"/>
                        </a:lnSpc>
                        <a:spcAft>
                          <a:spcPts val="0"/>
                        </a:spcAft>
                        <a:buFont typeface="Arial" panose="020B0604020202020204" pitchFamily="34" charset="0"/>
                        <a:buChar char="•"/>
                      </a:pPr>
                      <a:r>
                        <a:rPr lang="en-GB" sz="900" dirty="0">
                          <a:effectLst/>
                          <a:latin typeface="Century Gothic" panose="020B0502020202020204" pitchFamily="34" charset="0"/>
                          <a:ea typeface="Calibri" panose="020F0502020204030204" pitchFamily="34" charset="0"/>
                          <a:cs typeface="Times New Roman" panose="02020603050405020304" pitchFamily="18" charset="0"/>
                        </a:rPr>
                        <a:t>Begin to identify and recount </a:t>
                      </a: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historic details </a:t>
                      </a:r>
                      <a:r>
                        <a:rPr lang="en-GB" sz="900" dirty="0">
                          <a:effectLst/>
                          <a:latin typeface="Century Gothic" panose="020B0502020202020204" pitchFamily="34" charset="0"/>
                          <a:ea typeface="Calibri" panose="020F0502020204030204" pitchFamily="34" charset="0"/>
                          <a:cs typeface="Times New Roman" panose="02020603050405020304" pitchFamily="18" charset="0"/>
                        </a:rPr>
                        <a:t>from the past from sources e.g. pictures/stories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900" dirty="0">
                          <a:latin typeface="Century Gothic" panose="020B0502020202020204" pitchFamily="34" charset="0"/>
                        </a:rPr>
                        <a:t>To be able to talk about some people and events that they have studied and give reasons for their actions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900" dirty="0">
                          <a:effectLst/>
                          <a:latin typeface="Century Gothic" panose="020B0502020202020204" pitchFamily="34" charset="0"/>
                          <a:ea typeface="Calibri" panose="020F0502020204030204" pitchFamily="34" charset="0"/>
                          <a:cs typeface="Times New Roman" panose="02020603050405020304" pitchFamily="18" charset="0"/>
                        </a:rPr>
                        <a:t>Consider the differences between ‘long ago’ and ‘now’</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2384279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528515" y="1532304"/>
          <a:ext cx="3228728" cy="3793390"/>
        </p:xfrm>
        <a:graphic>
          <a:graphicData uri="http://schemas.openxmlformats.org/drawingml/2006/table">
            <a:tbl>
              <a:tblPr firstRow="1" bandRow="1">
                <a:effectLst/>
                <a:tableStyleId>{5202B0CA-FC54-4496-8BCA-5EF66A818D29}</a:tableStyleId>
              </a:tblPr>
              <a:tblGrid>
                <a:gridCol w="1043228">
                  <a:extLst>
                    <a:ext uri="{9D8B030D-6E8A-4147-A177-3AD203B41FA5}">
                      <a16:colId xmlns:a16="http://schemas.microsoft.com/office/drawing/2014/main" val="20000"/>
                    </a:ext>
                  </a:extLst>
                </a:gridCol>
                <a:gridCol w="2185500">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428185">
                <a:tc>
                  <a:txBody>
                    <a:bodyPr/>
                    <a:lstStyle/>
                    <a:p>
                      <a:pPr marL="0" marR="0" lvl="0" indent="0" algn="ctr" defTabSz="914400" rtl="0" fontAlgn="auto" hangingPunct="1">
                        <a:lnSpc>
                          <a:spcPct val="100000"/>
                        </a:lnSpc>
                        <a:spcBef>
                          <a:spcPts val="0"/>
                        </a:spcBef>
                        <a:spcAft>
                          <a:spcPts val="0"/>
                        </a:spcAft>
                        <a:buNone/>
                        <a:tabLst/>
                      </a:pPr>
                      <a:r>
                        <a:rPr lang="en-GB" sz="1100" b="1" kern="1200" dirty="0">
                          <a:solidFill>
                            <a:srgbClr val="000000"/>
                          </a:solidFill>
                          <a:latin typeface="Century Gothic" pitchFamily="34"/>
                          <a:ea typeface="Calibri" pitchFamily="34"/>
                          <a:cs typeface="Times New Roman" pitchFamily="18"/>
                        </a:rPr>
                        <a:t>Emily Pankhurst</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rgbClr val="000000"/>
                          </a:solidFill>
                          <a:latin typeface="Century Gothic" pitchFamily="34"/>
                          <a:ea typeface="Calibri" pitchFamily="34"/>
                          <a:cs typeface="Times New Roman" pitchFamily="18"/>
                        </a:rPr>
                        <a:t>Born in 1858 she fought for women to have the right to vote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lvl="0" algn="ctr"/>
                      <a:r>
                        <a:rPr lang="en-GB" sz="1100" b="1" kern="1200" dirty="0">
                          <a:solidFill>
                            <a:srgbClr val="000000"/>
                          </a:solidFill>
                          <a:latin typeface="Century Gothic" pitchFamily="34"/>
                          <a:ea typeface="Calibri" pitchFamily="34"/>
                          <a:cs typeface="Times New Roman" pitchFamily="18"/>
                        </a:rPr>
                        <a:t>suffragette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rgbClr val="000000"/>
                          </a:solidFill>
                          <a:latin typeface="Century Gothic" pitchFamily="34"/>
                          <a:ea typeface="Calibri" pitchFamily="34"/>
                          <a:cs typeface="Times New Roman" pitchFamily="18"/>
                        </a:rPr>
                        <a:t>This is the name of the movement that fought for equal rights for women</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58287">
                <a:tc>
                  <a:txBody>
                    <a:bodyPr/>
                    <a:lstStyle/>
                    <a:p>
                      <a:pPr lvl="0" algn="ctr"/>
                      <a:r>
                        <a:rPr lang="en-GB" sz="1100" b="1" kern="1200" dirty="0">
                          <a:solidFill>
                            <a:srgbClr val="000000"/>
                          </a:solidFill>
                          <a:latin typeface="Century Gothic" pitchFamily="34"/>
                          <a:ea typeface="Calibri" pitchFamily="34"/>
                          <a:cs typeface="Times New Roman" pitchFamily="18"/>
                        </a:rPr>
                        <a:t>Florence Nightingale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rgbClr val="000000"/>
                          </a:solidFill>
                          <a:latin typeface="Century Gothic" pitchFamily="34"/>
                          <a:ea typeface="Calibri" pitchFamily="34"/>
                          <a:cs typeface="Times New Roman" pitchFamily="18"/>
                        </a:rPr>
                        <a:t>Born in 1820 she campaigned to make hospitals more hygienic</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39212">
                <a:tc>
                  <a:txBody>
                    <a:bodyPr/>
                    <a:lstStyle/>
                    <a:p>
                      <a:pPr lvl="0" algn="ctr"/>
                      <a:r>
                        <a:rPr lang="en-GB" sz="1100" b="1" kern="1200" dirty="0">
                          <a:solidFill>
                            <a:srgbClr val="000000"/>
                          </a:solidFill>
                          <a:latin typeface="Century Gothic" pitchFamily="34"/>
                          <a:ea typeface="Calibri" pitchFamily="34"/>
                          <a:cs typeface="Times New Roman" pitchFamily="18"/>
                        </a:rPr>
                        <a:t>Mary Seacole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000" kern="1200" dirty="0">
                          <a:solidFill>
                            <a:srgbClr val="000000"/>
                          </a:solidFill>
                          <a:latin typeface="Century Gothic" pitchFamily="34"/>
                          <a:ea typeface="Calibri" pitchFamily="34"/>
                          <a:cs typeface="Times New Roman" pitchFamily="18"/>
                        </a:rPr>
                        <a:t>Born in 1802, she also became famous for looking after injured soldiers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82349">
                <a:tc>
                  <a:txBody>
                    <a:bodyPr/>
                    <a:lstStyle/>
                    <a:p>
                      <a:pPr lvl="0" algn="ctr"/>
                      <a:r>
                        <a:rPr lang="en-GB" sz="1100" b="1" kern="1200" dirty="0">
                          <a:solidFill>
                            <a:srgbClr val="000000"/>
                          </a:solidFill>
                          <a:latin typeface="Century Gothic" pitchFamily="34"/>
                          <a:ea typeface="Calibri" pitchFamily="34"/>
                          <a:cs typeface="Times New Roman" pitchFamily="18"/>
                        </a:rPr>
                        <a:t>Julia Donaldson</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A famous author who wrote, amongst other books ‘The Gruffalo’</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82349">
                <a:tc>
                  <a:txBody>
                    <a:bodyPr/>
                    <a:lstStyle/>
                    <a:p>
                      <a:pPr lvl="0" algn="ctr"/>
                      <a:r>
                        <a:rPr lang="en-GB" sz="1100" b="1" kern="1200" dirty="0">
                          <a:solidFill>
                            <a:srgbClr val="000000"/>
                          </a:solidFill>
                          <a:latin typeface="Century Gothic" pitchFamily="34"/>
                          <a:ea typeface="Calibri" pitchFamily="34"/>
                          <a:cs typeface="Times New Roman" pitchFamily="18"/>
                        </a:rPr>
                        <a:t>Marcus Rashford</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A footballer who plays for Manchester United and is campaigning to make sure all children have food each day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671635"/>
          <a:ext cx="2782338" cy="3199977"/>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lvl="0" algn="ctr"/>
                      <a:r>
                        <a:rPr lang="en-GB" sz="1400" b="1" kern="1200" dirty="0">
                          <a:solidFill>
                            <a:srgbClr val="000000"/>
                          </a:solidFill>
                          <a:latin typeface="Century Gothic" pitchFamily="34"/>
                          <a:ea typeface="Calibri" pitchFamily="34"/>
                          <a:cs typeface="Times New Roman" pitchFamily="18"/>
                        </a:rPr>
                        <a:t>Who are and were the famous people from your locality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what we mean by the term ‘famous’</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about famous people form the past who lived locally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about the impact of a local famous person on our lives today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about a famous person from the UK that has made a difference to people’s lives</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about someone famous from your area that is still alive today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2" y="1120449"/>
            <a:ext cx="7925796" cy="330980"/>
          </a:xfrm>
          <a:prstGeom prst="rect">
            <a:avLst/>
          </a:prstGeom>
          <a:noFill/>
          <a:ln cap="flat">
            <a:noFill/>
            <a:prstDash val="solid"/>
          </a:ln>
        </p:spPr>
        <p:txBody>
          <a:bodyPr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Significant or famous people or events</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1</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3074" name="Picture 2" descr="Julia Donaldson - Royal Society of Literature">
            <a:extLst>
              <a:ext uri="{FF2B5EF4-FFF2-40B4-BE49-F238E27FC236}">
                <a16:creationId xmlns:a16="http://schemas.microsoft.com/office/drawing/2014/main" id="{915C5B89-260E-4800-B48D-5167868AC5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6594" y="993146"/>
            <a:ext cx="1093175" cy="87541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Marcus Rashford: Facts about the footballer fighting for free school meals">
            <a:extLst>
              <a:ext uri="{FF2B5EF4-FFF2-40B4-BE49-F238E27FC236}">
                <a16:creationId xmlns:a16="http://schemas.microsoft.com/office/drawing/2014/main" id="{A8947983-6632-4503-A534-BCCAC32D98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49120" y="993146"/>
            <a:ext cx="978327" cy="87541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WSPU Founded by Emmeline Pankhurst">
            <a:extLst>
              <a:ext uri="{FF2B5EF4-FFF2-40B4-BE49-F238E27FC236}">
                <a16:creationId xmlns:a16="http://schemas.microsoft.com/office/drawing/2014/main" id="{242E8791-6EC6-4C87-873C-F9682BA97E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6594" y="2020860"/>
            <a:ext cx="1200787" cy="1827571"/>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Emmeline Pankhurst - Suffragette - BBC Bitesize">
            <a:extLst>
              <a:ext uri="{FF2B5EF4-FFF2-40B4-BE49-F238E27FC236}">
                <a16:creationId xmlns:a16="http://schemas.microsoft.com/office/drawing/2014/main" id="{4FEB88BE-BBD3-4E69-9845-B24C4AB3B5A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56732" y="1995860"/>
            <a:ext cx="882168" cy="1693545"/>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Florence Nightingale – Biography, Facts &amp; Nursing - HISTORY">
            <a:extLst>
              <a:ext uri="{FF2B5EF4-FFF2-40B4-BE49-F238E27FC236}">
                <a16:creationId xmlns:a16="http://schemas.microsoft.com/office/drawing/2014/main" id="{92B2BE65-7684-4168-980E-BA1429643D1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56594" y="3973366"/>
            <a:ext cx="1071563" cy="107156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A picture containing text, gear&#10;&#10;Description automatically generated">
            <a:extLst>
              <a:ext uri="{FF2B5EF4-FFF2-40B4-BE49-F238E27FC236}">
                <a16:creationId xmlns:a16="http://schemas.microsoft.com/office/drawing/2014/main" id="{FD865362-65A6-4D0D-B2BB-1B70E31B08E9}"/>
              </a:ext>
            </a:extLst>
          </p:cNvPr>
          <p:cNvPicPr>
            <a:picLocks noChangeAspect="1"/>
          </p:cNvPicPr>
          <p:nvPr/>
        </p:nvPicPr>
        <p:blipFill>
          <a:blip r:embed="rId8"/>
          <a:stretch>
            <a:fillRect/>
          </a:stretch>
        </p:blipFill>
        <p:spPr>
          <a:xfrm>
            <a:off x="8027508" y="3944569"/>
            <a:ext cx="882168" cy="1470280"/>
          </a:xfrm>
          <a:prstGeom prst="rect">
            <a:avLst/>
          </a:prstGeom>
        </p:spPr>
      </p:pic>
    </p:spTree>
    <p:extLst>
      <p:ext uri="{BB962C8B-B14F-4D97-AF65-F5344CB8AC3E}">
        <p14:creationId xmlns:p14="http://schemas.microsoft.com/office/powerpoint/2010/main" val="3713236792"/>
      </p:ext>
    </p:extLst>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1" y="0"/>
            <a:ext cx="9120146" cy="6756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1</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How have our homes changed over time?</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2"/>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we prepared our food at home has changed over time</a:t>
            </a:r>
          </a:p>
        </p:txBody>
      </p:sp>
      <p:sp>
        <p:nvSpPr>
          <p:cNvPr id="10" name="Rectangle 9">
            <a:extLst>
              <a:ext uri="{FF2B5EF4-FFF2-40B4-BE49-F238E27FC236}">
                <a16:creationId xmlns:a16="http://schemas.microsoft.com/office/drawing/2014/main" id="{023E87D9-DD69-46C0-A9E3-1468C531A59F}"/>
              </a:ext>
            </a:extLst>
          </p:cNvPr>
          <p:cNvSpPr/>
          <p:nvPr/>
        </p:nvSpPr>
        <p:spPr>
          <a:xfrm>
            <a:off x="3430987" y="2065561"/>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Examine a range of kitchen artefacts and recognise how they have changed over time</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0" y="2066754"/>
            <a:ext cx="2401294" cy="9000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Recognise how technology has changed our home lives over the last century</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1" y="3008597"/>
            <a:ext cx="2401294" cy="10942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Select an aspect like the telephone, television, the way we heat our homes and consider how these have changed</a:t>
            </a:r>
          </a:p>
        </p:txBody>
      </p:sp>
      <p:sp>
        <p:nvSpPr>
          <p:cNvPr id="13" name="Rectangle 12">
            <a:extLst>
              <a:ext uri="{FF2B5EF4-FFF2-40B4-BE49-F238E27FC236}">
                <a16:creationId xmlns:a16="http://schemas.microsoft.com/office/drawing/2014/main" id="{B31E5F52-6E2D-4D25-8FBE-A79D1F4B0D94}"/>
              </a:ext>
            </a:extLst>
          </p:cNvPr>
          <p:cNvSpPr/>
          <p:nvPr/>
        </p:nvSpPr>
        <p:spPr>
          <a:xfrm>
            <a:off x="4905957" y="3027459"/>
            <a:ext cx="2401294" cy="10038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we have changed our use of areas outside the house, i.e., gardens</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extLst>
              <p:ext uri="{D42A27DB-BD31-4B8C-83A1-F6EECF244321}">
                <p14:modId xmlns:p14="http://schemas.microsoft.com/office/powerpoint/2010/main" val="1200896275"/>
              </p:ext>
            </p:extLst>
          </p:nvPr>
        </p:nvGraphicFramePr>
        <p:xfrm>
          <a:off x="73848" y="4165806"/>
          <a:ext cx="8996304" cy="2308416"/>
        </p:xfrm>
        <a:graphic>
          <a:graphicData uri="http://schemas.openxmlformats.org/drawingml/2006/table">
            <a:tbl>
              <a:tblPr firstRow="1" bandRow="1">
                <a:tableStyleId>{5C22544A-7EE6-4342-B048-85BDC9FD1C3A}</a:tableStyleId>
              </a:tblPr>
              <a:tblGrid>
                <a:gridCol w="3467597">
                  <a:extLst>
                    <a:ext uri="{9D8B030D-6E8A-4147-A177-3AD203B41FA5}">
                      <a16:colId xmlns:a16="http://schemas.microsoft.com/office/drawing/2014/main" val="2651351961"/>
                    </a:ext>
                  </a:extLst>
                </a:gridCol>
                <a:gridCol w="2529939">
                  <a:extLst>
                    <a:ext uri="{9D8B030D-6E8A-4147-A177-3AD203B41FA5}">
                      <a16:colId xmlns:a16="http://schemas.microsoft.com/office/drawing/2014/main" val="2483137933"/>
                    </a:ext>
                  </a:extLst>
                </a:gridCol>
                <a:gridCol w="2998768">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latin typeface="Century Gothic" panose="020B0502020202020204" pitchFamily="34" charset="0"/>
                        </a:rPr>
                        <a:t>To appreciate the difference between long ago and very long ago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latin typeface="Century Gothic" panose="020B0502020202020204" pitchFamily="34" charset="0"/>
                        </a:rPr>
                        <a:t>Create a simple timeline to capture recent events</a:t>
                      </a:r>
                    </a:p>
                    <a:p>
                      <a:pPr marL="171450" lvl="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Recognise that familiar objects we have today would have been different in the past, i.e., telephone</a:t>
                      </a:r>
                    </a:p>
                    <a:p>
                      <a:pPr marL="171450" lvl="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Know what a number of older objects were used for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Use words to show the passing of time: old, new, earliest, latest, past, present, future, century, new, newest, oldest, modern, before, after</a:t>
                      </a:r>
                    </a:p>
                    <a:p>
                      <a:pPr marL="0" indent="0" algn="l">
                        <a:buFont typeface="Wingdings" panose="05000000000000000000" pitchFamily="2" charset="2"/>
                        <a:buNone/>
                      </a:pPr>
                      <a:endParaRPr lang="en-GB" sz="1000" dirty="0">
                        <a:latin typeface="Century Gothic" panose="020B0502020202020204" pitchFamily="34" charset="0"/>
                      </a:endParaRPr>
                    </a:p>
                  </a:txBody>
                  <a:tcPr/>
                </a:tc>
                <a:tc>
                  <a:txBody>
                    <a:bodyPr/>
                    <a:lstStyle/>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Respond to simple questions about the past </a:t>
                      </a:r>
                    </a:p>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Observe and handle artefacts and ask simple questions about the past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Offer an opinion as to why something may have happened in the past and why they know </a:t>
                      </a: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identify similarities and differences between different times</a:t>
                      </a:r>
                    </a:p>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Begin to identify and recount </a:t>
                      </a:r>
                      <a:r>
                        <a:rPr lang="en-GB" sz="1000" b="0" dirty="0">
                          <a:effectLst/>
                          <a:latin typeface="Century Gothic" panose="020B0502020202020204" pitchFamily="34" charset="0"/>
                          <a:ea typeface="Calibri" panose="020F0502020204030204" pitchFamily="34" charset="0"/>
                          <a:cs typeface="Times New Roman" panose="02020603050405020304" pitchFamily="18" charset="0"/>
                        </a:rPr>
                        <a:t>historic details </a:t>
                      </a:r>
                      <a:r>
                        <a:rPr lang="en-GB" sz="1000" dirty="0">
                          <a:effectLst/>
                          <a:latin typeface="Century Gothic" panose="020B0502020202020204" pitchFamily="34" charset="0"/>
                          <a:ea typeface="Calibri" panose="020F0502020204030204" pitchFamily="34" charset="0"/>
                          <a:cs typeface="Times New Roman" panose="02020603050405020304" pitchFamily="18" charset="0"/>
                        </a:rPr>
                        <a:t>from the past from sources e.g. pictures/stories </a:t>
                      </a:r>
                    </a:p>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To begin to understand that an invention can sometime have a positive impact on an artefact we use everyday, for example, television</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Consider the differences between ‘long ago’ and ‘now’</a:t>
                      </a: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23663179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594816" y="1671635"/>
          <a:ext cx="3228728" cy="3490665"/>
        </p:xfrm>
        <a:graphic>
          <a:graphicData uri="http://schemas.openxmlformats.org/drawingml/2006/table">
            <a:tbl>
              <a:tblPr firstRow="1" bandRow="1">
                <a:effectLst/>
                <a:tableStyleId>{5202B0CA-FC54-4496-8BCA-5EF66A818D29}</a:tableStyleId>
              </a:tblPr>
              <a:tblGrid>
                <a:gridCol w="1043228">
                  <a:extLst>
                    <a:ext uri="{9D8B030D-6E8A-4147-A177-3AD203B41FA5}">
                      <a16:colId xmlns:a16="http://schemas.microsoft.com/office/drawing/2014/main" val="20000"/>
                    </a:ext>
                  </a:extLst>
                </a:gridCol>
                <a:gridCol w="2185500">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428185">
                <a:tc>
                  <a:txBody>
                    <a:bodyPr/>
                    <a:lstStyle/>
                    <a:p>
                      <a:pPr marL="0" marR="0" lvl="0" indent="0" algn="ctr" defTabSz="914400" rtl="0" fontAlgn="auto" hangingPunct="1">
                        <a:lnSpc>
                          <a:spcPct val="100000"/>
                        </a:lnSpc>
                        <a:spcBef>
                          <a:spcPts val="0"/>
                        </a:spcBef>
                        <a:spcAft>
                          <a:spcPts val="0"/>
                        </a:spcAft>
                        <a:buNone/>
                        <a:tabLst/>
                      </a:pPr>
                      <a:r>
                        <a:rPr lang="en-GB" sz="1100" b="1" kern="1200" dirty="0">
                          <a:solidFill>
                            <a:srgbClr val="000000"/>
                          </a:solidFill>
                          <a:latin typeface="Century Gothic" pitchFamily="34"/>
                          <a:ea typeface="Calibri" pitchFamily="34"/>
                          <a:cs typeface="Times New Roman" pitchFamily="18"/>
                        </a:rPr>
                        <a:t>mangle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b="0" i="0" kern="1200" dirty="0">
                          <a:solidFill>
                            <a:schemeClr val="dk1"/>
                          </a:solidFill>
                          <a:effectLst/>
                          <a:latin typeface="Century Gothic" panose="020B0502020202020204" pitchFamily="34" charset="0"/>
                          <a:ea typeface="+mn-ea"/>
                          <a:cs typeface="+mn-cs"/>
                        </a:rPr>
                        <a:t>A mechanical laundry aid consisting of two rollers in a sturdy frame</a:t>
                      </a:r>
                      <a:endParaRPr lang="en-GB" sz="1000" b="0" kern="1200" dirty="0">
                        <a:solidFill>
                          <a:srgbClr val="000000"/>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lvl="0" algn="ctr"/>
                      <a:r>
                        <a:rPr lang="en-GB" sz="1100" b="1" kern="1200" dirty="0">
                          <a:solidFill>
                            <a:srgbClr val="000000"/>
                          </a:solidFill>
                          <a:latin typeface="Century Gothic" pitchFamily="34"/>
                          <a:ea typeface="Calibri" pitchFamily="34"/>
                          <a:cs typeface="Times New Roman" pitchFamily="18"/>
                        </a:rPr>
                        <a:t>dolly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b="0" i="0" kern="1200" dirty="0">
                          <a:solidFill>
                            <a:schemeClr val="dk1"/>
                          </a:solidFill>
                          <a:effectLst/>
                          <a:latin typeface="Century Gothic" panose="020B0502020202020204" pitchFamily="34" charset="0"/>
                          <a:ea typeface="+mn-ea"/>
                          <a:cs typeface="+mn-cs"/>
                        </a:rPr>
                        <a:t>Three or four legs on a long handle used for washing clothes in Victorian times and just after</a:t>
                      </a:r>
                      <a:endParaRPr lang="en-GB" sz="1000" b="0" kern="1200" dirty="0">
                        <a:solidFill>
                          <a:srgbClr val="000000"/>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06017">
                <a:tc>
                  <a:txBody>
                    <a:bodyPr/>
                    <a:lstStyle/>
                    <a:p>
                      <a:pPr lvl="0" algn="ctr"/>
                      <a:r>
                        <a:rPr lang="en-GB" sz="1100" b="1" kern="1200" dirty="0">
                          <a:solidFill>
                            <a:srgbClr val="000000"/>
                          </a:solidFill>
                          <a:latin typeface="Century Gothic" pitchFamily="34"/>
                          <a:ea typeface="Calibri" pitchFamily="34"/>
                          <a:cs typeface="Times New Roman" pitchFamily="18"/>
                        </a:rPr>
                        <a:t>pantry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rgbClr val="000000"/>
                          </a:solidFill>
                          <a:latin typeface="Century Gothic" pitchFamily="34"/>
                          <a:ea typeface="Calibri" pitchFamily="34"/>
                          <a:cs typeface="Times New Roman" pitchFamily="18"/>
                        </a:rPr>
                        <a:t>A place where food was stored – especially before fridges were available in homes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39212">
                <a:tc>
                  <a:txBody>
                    <a:bodyPr/>
                    <a:lstStyle/>
                    <a:p>
                      <a:pPr lvl="0" algn="ctr"/>
                      <a:r>
                        <a:rPr lang="en-GB" sz="1100" b="1" kern="1200" dirty="0">
                          <a:solidFill>
                            <a:srgbClr val="000000"/>
                          </a:solidFill>
                          <a:latin typeface="Century Gothic" pitchFamily="34"/>
                          <a:ea typeface="Calibri" pitchFamily="34"/>
                          <a:cs typeface="Times New Roman" pitchFamily="18"/>
                        </a:rPr>
                        <a:t>stove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000" kern="1200" dirty="0">
                          <a:solidFill>
                            <a:srgbClr val="000000"/>
                          </a:solidFill>
                          <a:latin typeface="Century Gothic" pitchFamily="34"/>
                          <a:ea typeface="Calibri" pitchFamily="34"/>
                          <a:cs typeface="Times New Roman" pitchFamily="18"/>
                        </a:rPr>
                        <a:t>A large heating device used for cooking and sometimes to heat the room</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75201">
                <a:tc>
                  <a:txBody>
                    <a:bodyPr/>
                    <a:lstStyle/>
                    <a:p>
                      <a:pPr lvl="0" algn="ctr"/>
                      <a:r>
                        <a:rPr lang="en-GB" sz="1100" b="1" kern="1200" dirty="0">
                          <a:solidFill>
                            <a:srgbClr val="000000"/>
                          </a:solidFill>
                          <a:latin typeface="Century Gothic" pitchFamily="34"/>
                          <a:ea typeface="Calibri" pitchFamily="34"/>
                          <a:cs typeface="Times New Roman" pitchFamily="18"/>
                        </a:rPr>
                        <a:t>couch</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rgbClr val="000000"/>
                          </a:solidFill>
                          <a:latin typeface="Century Gothic" pitchFamily="34"/>
                          <a:ea typeface="Calibri" pitchFamily="34"/>
                          <a:cs typeface="Times New Roman" pitchFamily="18"/>
                        </a:rPr>
                        <a:t>This is what the settee was called</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82349">
                <a:tc>
                  <a:txBody>
                    <a:bodyPr/>
                    <a:lstStyle/>
                    <a:p>
                      <a:pPr lvl="0" algn="ctr"/>
                      <a:r>
                        <a:rPr lang="en-GB" sz="1100" b="1" kern="1200" dirty="0">
                          <a:solidFill>
                            <a:srgbClr val="000000"/>
                          </a:solidFill>
                          <a:latin typeface="Century Gothic" pitchFamily="34"/>
                          <a:ea typeface="Calibri" pitchFamily="34"/>
                          <a:cs typeface="Times New Roman" pitchFamily="18"/>
                        </a:rPr>
                        <a:t>scullery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rgbClr val="000000"/>
                          </a:solidFill>
                          <a:latin typeface="Century Gothic" pitchFamily="34"/>
                          <a:ea typeface="Calibri" pitchFamily="34"/>
                          <a:cs typeface="Times New Roman" pitchFamily="18"/>
                        </a:rPr>
                        <a:t>The place where the cooking took place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671635"/>
          <a:ext cx="2893658" cy="3692219"/>
        </p:xfrm>
        <a:graphic>
          <a:graphicData uri="http://schemas.openxmlformats.org/drawingml/2006/table">
            <a:tbl>
              <a:tblPr firstRow="1" bandRow="1">
                <a:effectLst/>
                <a:tableStyleId>{5202B0CA-FC54-4496-8BCA-5EF66A818D29}</a:tableStyleId>
              </a:tblPr>
              <a:tblGrid>
                <a:gridCol w="289365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latin typeface="Century Gothic" panose="020B0502020202020204" pitchFamily="34" charset="0"/>
                        </a:rPr>
                        <a:t>Know how we prepared our food at home has changed over time</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we prepared our food at home has changed over time</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Examine a range of kitchen artefacts and recognise how they have changed over time</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Recognise how technology has changed our home lives over the last century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Select an aspect like the telephone, television, the way we heat our homes and consider how these have changed</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we have changed our use of areas outside the house, i.e., gardens</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2" y="1120449"/>
            <a:ext cx="7925796" cy="330980"/>
          </a:xfrm>
          <a:prstGeom prst="rect">
            <a:avLst/>
          </a:prstGeom>
          <a:noFill/>
          <a:ln cap="flat">
            <a:noFill/>
            <a:prstDash val="solid"/>
          </a:ln>
        </p:spPr>
        <p:txBody>
          <a:bodyPr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Chronology – How homes have changed over time</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1</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1026" name="Picture 2" descr="Antiques Atlas - Victorian Washing Dolly">
            <a:extLst>
              <a:ext uri="{FF2B5EF4-FFF2-40B4-BE49-F238E27FC236}">
                <a16:creationId xmlns:a16="http://schemas.microsoft.com/office/drawing/2014/main" id="{4AA04C79-40E0-4465-9620-0CADB79D50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1590" y="1451429"/>
            <a:ext cx="1036359" cy="15773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angle - Hand Operated, G H Nicoll &amp; Co, 1820">
            <a:extLst>
              <a:ext uri="{FF2B5EF4-FFF2-40B4-BE49-F238E27FC236}">
                <a16:creationId xmlns:a16="http://schemas.microsoft.com/office/drawing/2014/main" id="{126A8CAC-D245-420D-BE7C-BA81673793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27225" y="1448400"/>
            <a:ext cx="1071412" cy="130891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A picture containing indoor, old, stove, appliance&#10;&#10;Description automatically generated">
            <a:extLst>
              <a:ext uri="{FF2B5EF4-FFF2-40B4-BE49-F238E27FC236}">
                <a16:creationId xmlns:a16="http://schemas.microsoft.com/office/drawing/2014/main" id="{FE3F7C10-6F01-426A-BBDB-7EBF7A1D3C40}"/>
              </a:ext>
            </a:extLst>
          </p:cNvPr>
          <p:cNvPicPr>
            <a:picLocks noChangeAspect="1"/>
          </p:cNvPicPr>
          <p:nvPr/>
        </p:nvPicPr>
        <p:blipFill>
          <a:blip r:embed="rId5"/>
          <a:stretch>
            <a:fillRect/>
          </a:stretch>
        </p:blipFill>
        <p:spPr>
          <a:xfrm>
            <a:off x="6951590" y="3084642"/>
            <a:ext cx="2045450" cy="1145452"/>
          </a:xfrm>
          <a:prstGeom prst="rect">
            <a:avLst/>
          </a:prstGeom>
        </p:spPr>
      </p:pic>
      <p:pic>
        <p:nvPicPr>
          <p:cNvPr id="1030" name="Picture 6" descr="Victorian homes - Tees Valley Museums">
            <a:extLst>
              <a:ext uri="{FF2B5EF4-FFF2-40B4-BE49-F238E27FC236}">
                <a16:creationId xmlns:a16="http://schemas.microsoft.com/office/drawing/2014/main" id="{71CD9F92-3EE0-4A98-ABE1-2F6C9F87905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51591" y="4285992"/>
            <a:ext cx="2045450" cy="1077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036528"/>
      </p:ext>
    </p:extLst>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0" y="1"/>
            <a:ext cx="9143999" cy="6289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2</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How did the Victorians influence our life today?</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2"/>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ctr">
              <a:lnSpc>
                <a:spcPct val="107000"/>
              </a:lnSpc>
              <a:spcAft>
                <a:spcPts val="800"/>
              </a:spcAft>
              <a:buFont typeface="Arial" panose="020B0604020202020204" pitchFamily="34" charset="0"/>
              <a:buNone/>
            </a:pPr>
            <a:r>
              <a:rPr lang="en-GB" sz="1400" b="1" kern="1200" dirty="0">
                <a:solidFill>
                  <a:schemeClr val="bg1"/>
                </a:solidFill>
                <a:effectLst/>
                <a:latin typeface="Century Gothic" panose="020B0502020202020204" pitchFamily="34" charset="0"/>
                <a:ea typeface="+mn-ea"/>
                <a:cs typeface="+mn-cs"/>
              </a:rPr>
              <a:t>Know who the Victorians were</a:t>
            </a:r>
            <a:endParaRPr lang="en-GB" sz="1400" b="1"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023E87D9-DD69-46C0-A9E3-1468C531A59F}"/>
              </a:ext>
            </a:extLst>
          </p:cNvPr>
          <p:cNvSpPr/>
          <p:nvPr/>
        </p:nvSpPr>
        <p:spPr>
          <a:xfrm>
            <a:off x="3430987" y="2065562"/>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what is meant by the industrial revolution</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0" y="2066753"/>
            <a:ext cx="2401294" cy="9418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the industrial revolution changed many towns and cities in Britain</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1" y="3008597"/>
            <a:ext cx="2401294" cy="9432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that children’s lives today are different to children’s lives in the Victorian era</a:t>
            </a:r>
          </a:p>
        </p:txBody>
      </p:sp>
      <p:sp>
        <p:nvSpPr>
          <p:cNvPr id="13" name="Rectangle 12">
            <a:extLst>
              <a:ext uri="{FF2B5EF4-FFF2-40B4-BE49-F238E27FC236}">
                <a16:creationId xmlns:a16="http://schemas.microsoft.com/office/drawing/2014/main" id="{B31E5F52-6E2D-4D25-8FBE-A79D1F4B0D94}"/>
              </a:ext>
            </a:extLst>
          </p:cNvPr>
          <p:cNvSpPr/>
          <p:nvPr/>
        </p:nvSpPr>
        <p:spPr>
          <a:xfrm>
            <a:off x="4905957" y="3070288"/>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what school was like in the Victorian era</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nvGraphicFramePr>
        <p:xfrm>
          <a:off x="73848" y="3989357"/>
          <a:ext cx="8996304" cy="2727960"/>
        </p:xfrm>
        <a:graphic>
          <a:graphicData uri="http://schemas.openxmlformats.org/drawingml/2006/table">
            <a:tbl>
              <a:tblPr firstRow="1" bandRow="1">
                <a:tableStyleId>{5C22544A-7EE6-4342-B048-85BDC9FD1C3A}</a:tableStyleId>
              </a:tblPr>
              <a:tblGrid>
                <a:gridCol w="2998768">
                  <a:extLst>
                    <a:ext uri="{9D8B030D-6E8A-4147-A177-3AD203B41FA5}">
                      <a16:colId xmlns:a16="http://schemas.microsoft.com/office/drawing/2014/main" val="2651351961"/>
                    </a:ext>
                  </a:extLst>
                </a:gridCol>
                <a:gridCol w="2998768">
                  <a:extLst>
                    <a:ext uri="{9D8B030D-6E8A-4147-A177-3AD203B41FA5}">
                      <a16:colId xmlns:a16="http://schemas.microsoft.com/office/drawing/2014/main" val="2483137933"/>
                    </a:ext>
                  </a:extLst>
                </a:gridCol>
                <a:gridCol w="2998768">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285750" indent="-285750" algn="l">
                        <a:buFont typeface="Wingdings" panose="05000000000000000000" pitchFamily="2" charset="2"/>
                        <a:buChar char="§"/>
                      </a:pPr>
                      <a:r>
                        <a:rPr lang="en-GB" sz="900" dirty="0">
                          <a:latin typeface="Century Gothic" panose="020B0502020202020204" pitchFamily="34" charset="0"/>
                        </a:rPr>
                        <a:t>Recognise that stories they have read help them understand about the differences that exists between the place they live in and places in the past</a:t>
                      </a:r>
                    </a:p>
                    <a:p>
                      <a:pPr marL="285750" indent="-285750" algn="l">
                        <a:buFont typeface="Wingdings" panose="05000000000000000000" pitchFamily="2" charset="2"/>
                        <a:buChar char="§"/>
                      </a:pPr>
                      <a:r>
                        <a:rPr lang="en-GB" sz="900" dirty="0">
                          <a:latin typeface="Century Gothic" panose="020B0502020202020204" pitchFamily="34" charset="0"/>
                        </a:rPr>
                        <a:t>Begin to appreciate the difference between long ago and very long ago</a:t>
                      </a:r>
                    </a:p>
                    <a:p>
                      <a:pPr marL="285750" indent="-285750" algn="l">
                        <a:buFont typeface="Wingdings" panose="05000000000000000000" pitchFamily="2" charset="2"/>
                        <a:buChar char="§"/>
                      </a:pPr>
                      <a:r>
                        <a:rPr lang="en-GB" sz="900" dirty="0">
                          <a:latin typeface="Century Gothic" panose="020B0502020202020204" pitchFamily="34" charset="0"/>
                        </a:rPr>
                        <a:t>Know where the people and events studied fit into a basic timeline</a:t>
                      </a:r>
                    </a:p>
                    <a:p>
                      <a:pPr marL="285750" indent="-285750" algn="l">
                        <a:buFont typeface="Wingdings" panose="05000000000000000000" pitchFamily="2" charset="2"/>
                        <a:buChar char="§"/>
                      </a:pPr>
                      <a:r>
                        <a:rPr lang="en-GB" sz="900" dirty="0">
                          <a:latin typeface="Century Gothic" panose="020B0502020202020204" pitchFamily="34" charset="0"/>
                        </a:rPr>
                        <a:t>Able to point out a few similarities and differences between ways of life at different times</a:t>
                      </a:r>
                    </a:p>
                    <a:p>
                      <a:pPr marL="285750" indent="-285750" algn="l">
                        <a:buFont typeface="Wingdings" panose="05000000000000000000" pitchFamily="2" charset="2"/>
                        <a:buChar char="§"/>
                      </a:pPr>
                      <a:r>
                        <a:rPr lang="en-GB" sz="900" dirty="0">
                          <a:latin typeface="Century Gothic" panose="020B0502020202020204" pitchFamily="34" charset="0"/>
                        </a:rPr>
                        <a:t>Able to order a few events and artefacts from the recent past</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900" dirty="0">
                          <a:effectLst/>
                          <a:latin typeface="Century Gothic" panose="020B0502020202020204" pitchFamily="34" charset="0"/>
                          <a:ea typeface="Calibri" panose="020F0502020204030204" pitchFamily="34" charset="0"/>
                          <a:cs typeface="Times New Roman" panose="02020603050405020304" pitchFamily="18" charset="0"/>
                        </a:rPr>
                        <a:t>Use words and phrases such as: old, new, earliest, latest, past, present, future, century, new, newest, old, oldest, modern, before, after to show the passing of time</a:t>
                      </a:r>
                    </a:p>
                  </a:txBody>
                  <a:tcPr/>
                </a:tc>
                <a:tc>
                  <a:txBody>
                    <a:bodyPr/>
                    <a:lstStyle/>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Look carefully at pictures and objects to find information. </a:t>
                      </a:r>
                    </a:p>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Find answers and respond to simple questions about the past. </a:t>
                      </a:r>
                    </a:p>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Choose and select evidence and says how it can be used to find out about the past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Understand some ways we find out about the past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Recognise the importance of basing ideas on evidence</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Develop the idea of presenting an idea and raising questions about the past</a:t>
                      </a:r>
                    </a:p>
                  </a:txBody>
                  <a:tcPr/>
                </a:tc>
                <a:tc>
                  <a:txBody>
                    <a:bodyPr/>
                    <a:lstStyle/>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Recount </a:t>
                      </a:r>
                      <a:r>
                        <a:rPr lang="en-GB" sz="1000" b="0" dirty="0">
                          <a:effectLst/>
                          <a:latin typeface="Century Gothic" panose="020B0502020202020204" pitchFamily="34" charset="0"/>
                          <a:ea typeface="Calibri" panose="020F0502020204030204" pitchFamily="34" charset="0"/>
                          <a:cs typeface="Times New Roman" panose="02020603050405020304" pitchFamily="18" charset="0"/>
                        </a:rPr>
                        <a:t>historic details </a:t>
                      </a:r>
                      <a:r>
                        <a:rPr lang="en-GB" sz="1000" dirty="0">
                          <a:effectLst/>
                          <a:latin typeface="Century Gothic" panose="020B0502020202020204" pitchFamily="34" charset="0"/>
                          <a:ea typeface="Calibri" panose="020F0502020204030204" pitchFamily="34" charset="0"/>
                          <a:cs typeface="Times New Roman" panose="02020603050405020304" pitchFamily="18" charset="0"/>
                        </a:rPr>
                        <a:t>from eye-witness accounts, photos and artefacts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begin to reflect on the significance of what has been learnt from the past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To develop an awareness of the past and comment on how they found they found out</a:t>
                      </a:r>
                    </a:p>
                    <a:p>
                      <a:pPr marL="0" indent="0">
                        <a:buFont typeface="Arial" panose="020B0604020202020204" pitchFamily="34" charset="0"/>
                        <a:buNone/>
                      </a:pPr>
                      <a:endParaRPr lang="en-GB" sz="1000" dirty="0">
                        <a:latin typeface="Century Gothic" panose="020B0502020202020204" pitchFamily="34" charset="0"/>
                      </a:endParaRP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38573235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419886" y="1449871"/>
          <a:ext cx="3529553" cy="3798243"/>
        </p:xfrm>
        <a:graphic>
          <a:graphicData uri="http://schemas.openxmlformats.org/drawingml/2006/table">
            <a:tbl>
              <a:tblPr firstRow="1" bandRow="1">
                <a:effectLst/>
                <a:tableStyleId>{5202B0CA-FC54-4496-8BCA-5EF66A818D29}</a:tableStyleId>
              </a:tblPr>
              <a:tblGrid>
                <a:gridCol w="1140427">
                  <a:extLst>
                    <a:ext uri="{9D8B030D-6E8A-4147-A177-3AD203B41FA5}">
                      <a16:colId xmlns:a16="http://schemas.microsoft.com/office/drawing/2014/main" val="20000"/>
                    </a:ext>
                  </a:extLst>
                </a:gridCol>
                <a:gridCol w="2389126">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428185">
                <a:tc>
                  <a:txBody>
                    <a:bodyPr/>
                    <a:lstStyle/>
                    <a:p>
                      <a:pPr algn="ctr"/>
                      <a:r>
                        <a:rPr lang="en-GB" sz="1200" b="1" dirty="0">
                          <a:solidFill>
                            <a:schemeClr val="tx1"/>
                          </a:solidFill>
                          <a:latin typeface="Century Gothic" pitchFamily="34"/>
                        </a:rPr>
                        <a:t>workhouse</a:t>
                      </a:r>
                      <a:endParaRPr lang="en-GB" sz="1200" dirty="0">
                        <a:solidFill>
                          <a:schemeClr val="tx1"/>
                        </a:solidFill>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dirty="0">
                          <a:solidFill>
                            <a:schemeClr val="tx1"/>
                          </a:solidFill>
                          <a:latin typeface="Century Gothic" pitchFamily="34"/>
                        </a:rPr>
                        <a:t>The home to many orphaned or sick children. It was also home to poor people without a job</a:t>
                      </a:r>
                      <a:endParaRPr lang="en-GB" sz="1100" b="0" kern="1200" dirty="0">
                        <a:solidFill>
                          <a:schemeClr val="tx1"/>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Century Gothic" panose="020B0502020202020204" pitchFamily="34" charset="0"/>
                        </a:rPr>
                        <a:t>farthing</a:t>
                      </a:r>
                      <a:endParaRPr lang="en-GB" sz="1200" dirty="0">
                        <a:solidFill>
                          <a:schemeClr val="tx1"/>
                        </a:solidFill>
                        <a:latin typeface="Century Gothic" panose="020B0502020202020204" pitchFamily="34" charset="0"/>
                      </a:endParaRPr>
                    </a:p>
                    <a:p>
                      <a:pPr lvl="0" algn="ctr"/>
                      <a:endParaRPr lang="en-GB" sz="1200" b="1"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dirty="0">
                          <a:solidFill>
                            <a:schemeClr val="tx1"/>
                          </a:solidFill>
                          <a:latin typeface="Century Gothic" pitchFamily="34"/>
                        </a:rPr>
                        <a:t>A coin that was worth a quarter of an old penny. Four farthings made an old penny</a:t>
                      </a:r>
                      <a:endParaRPr lang="en-GB" sz="1100"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8672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Century Gothic" panose="020B0502020202020204" pitchFamily="34" charset="0"/>
                        </a:rPr>
                        <a:t>gramophone</a:t>
                      </a:r>
                    </a:p>
                    <a:p>
                      <a:pPr lvl="0" algn="ctr"/>
                      <a:endParaRPr lang="en-GB" sz="1200" b="1" kern="1200" dirty="0">
                        <a:solidFill>
                          <a:schemeClr val="tx1"/>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b="0" i="0" u="none" strike="noStrike" kern="1200" dirty="0">
                          <a:solidFill>
                            <a:schemeClr val="tx1"/>
                          </a:solidFill>
                          <a:effectLst/>
                          <a:latin typeface="Century Gothic" panose="020B0502020202020204" pitchFamily="34" charset="0"/>
                          <a:ea typeface="+mn-ea"/>
                          <a:cs typeface="+mn-cs"/>
                        </a:rPr>
                        <a:t>An old type of record player that played records</a:t>
                      </a:r>
                      <a:endParaRPr lang="en-GB" sz="1100" kern="1200" dirty="0">
                        <a:solidFill>
                          <a:schemeClr val="tx1"/>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364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Century Gothic" panose="020B0502020202020204" pitchFamily="34" charset="0"/>
                        </a:rPr>
                        <a:t>gruel</a:t>
                      </a:r>
                      <a:endParaRPr lang="en-GB" sz="1200" dirty="0">
                        <a:solidFill>
                          <a:schemeClr val="tx1"/>
                        </a:solidFill>
                        <a:latin typeface="Century Gothic" panose="020B0502020202020204" pitchFamily="34" charset="0"/>
                      </a:endParaRPr>
                    </a:p>
                    <a:p>
                      <a:pPr lvl="0" algn="ctr"/>
                      <a:endParaRPr lang="en-GB" sz="1200" b="1" kern="1200" dirty="0">
                        <a:solidFill>
                          <a:schemeClr val="tx1"/>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100" b="0" i="0" u="none" strike="noStrike" kern="1200" dirty="0">
                          <a:solidFill>
                            <a:schemeClr val="tx1"/>
                          </a:solidFill>
                          <a:effectLst/>
                          <a:latin typeface="Century Gothic" panose="020B0502020202020204" pitchFamily="34" charset="0"/>
                          <a:ea typeface="+mn-ea"/>
                          <a:cs typeface="+mn-cs"/>
                        </a:rPr>
                        <a:t>A food consisting of some type of cereal - oat, wheat or rye flour, or rice - boiled in water or milk</a:t>
                      </a:r>
                      <a:endParaRPr lang="en-GB" sz="1100"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13468">
                <a:tc>
                  <a:txBody>
                    <a:bodyPr/>
                    <a:lstStyle/>
                    <a:p>
                      <a:pPr lvl="0" algn="ctr"/>
                      <a:r>
                        <a:rPr lang="en-GB" sz="1200" b="1" kern="1200" dirty="0">
                          <a:solidFill>
                            <a:schemeClr val="tx1"/>
                          </a:solidFill>
                          <a:latin typeface="Century Gothic" panose="020B0502020202020204" pitchFamily="34" charset="0"/>
                          <a:ea typeface="Calibri" pitchFamily="34"/>
                          <a:cs typeface="Times New Roman" pitchFamily="18"/>
                        </a:rPr>
                        <a:t>Industrial revolution</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chemeClr val="tx1"/>
                          </a:solidFill>
                          <a:latin typeface="Century Gothic" pitchFamily="34"/>
                          <a:ea typeface="Calibri" pitchFamily="34"/>
                          <a:cs typeface="Times New Roman" pitchFamily="18"/>
                        </a:rPr>
                        <a:t>Rapid development of industry thanks to machinery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82349">
                <a:tc>
                  <a:txBody>
                    <a:bodyPr/>
                    <a:lstStyle/>
                    <a:p>
                      <a:pPr lvl="0" algn="ctr"/>
                      <a:r>
                        <a:rPr lang="en-GB" sz="1200" b="1" kern="1200" dirty="0">
                          <a:solidFill>
                            <a:schemeClr val="tx1"/>
                          </a:solidFill>
                          <a:latin typeface="Century Gothic" pitchFamily="34"/>
                          <a:ea typeface="Calibri" pitchFamily="34"/>
                          <a:cs typeface="Times New Roman" pitchFamily="18"/>
                        </a:rPr>
                        <a:t>chimney sweep</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b="0" kern="1200" dirty="0">
                          <a:solidFill>
                            <a:schemeClr val="tx1"/>
                          </a:solidFill>
                          <a:latin typeface="Century Gothic" panose="020B0502020202020204" pitchFamily="34" charset="0"/>
                          <a:ea typeface="Calibri" pitchFamily="34"/>
                          <a:cs typeface="Times New Roman" pitchFamily="18"/>
                        </a:rPr>
                        <a:t>Young children sent up chimneys to clean the soot from the chimney breast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474812"/>
          <a:ext cx="2782338" cy="3492889"/>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lvl="0" algn="ctr"/>
                      <a:r>
                        <a:rPr lang="en-GB" sz="1400" b="1" dirty="0">
                          <a:solidFill>
                            <a:schemeClr val="tx1"/>
                          </a:solidFill>
                          <a:latin typeface="Century Gothic" panose="020B0502020202020204" pitchFamily="34" charset="0"/>
                        </a:rPr>
                        <a:t>Know how different life was in Victorian Britain</a:t>
                      </a:r>
                      <a:endParaRPr lang="en-GB" sz="1400" b="1" kern="1200" dirty="0">
                        <a:solidFill>
                          <a:srgbClr val="000000"/>
                        </a:solidFill>
                        <a:latin typeface="Century Gothic" pitchFamily="34"/>
                        <a:ea typeface="Calibri" pitchFamily="34"/>
                        <a:cs typeface="Times New Roman" pitchFamily="18"/>
                      </a:endParaRP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marL="0" lvl="0" indent="0" algn="ctr">
                        <a:lnSpc>
                          <a:spcPct val="107000"/>
                        </a:lnSpc>
                        <a:spcAft>
                          <a:spcPts val="800"/>
                        </a:spcAft>
                        <a:buFont typeface="Arial" panose="020B0604020202020204" pitchFamily="34" charset="0"/>
                        <a:buNone/>
                      </a:pPr>
                      <a:r>
                        <a:rPr lang="en-GB" sz="1200" b="0" kern="1200" dirty="0">
                          <a:solidFill>
                            <a:srgbClr val="000000"/>
                          </a:solidFill>
                          <a:effectLst/>
                          <a:latin typeface="Century Gothic" panose="020B0502020202020204" pitchFamily="34" charset="0"/>
                          <a:ea typeface="+mn-ea"/>
                          <a:cs typeface="+mn-cs"/>
                        </a:rPr>
                        <a:t>Know who the Victorians were</a:t>
                      </a:r>
                      <a:endParaRPr lang="en-GB" sz="12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marL="0" lvl="0" indent="0" algn="ctr">
                        <a:lnSpc>
                          <a:spcPct val="107000"/>
                        </a:lnSpc>
                        <a:spcAft>
                          <a:spcPts val="800"/>
                        </a:spcAft>
                        <a:buFont typeface="Arial" panose="020B0604020202020204" pitchFamily="34" charset="0"/>
                        <a:buNone/>
                      </a:pPr>
                      <a:r>
                        <a:rPr lang="en-GB" sz="1200" b="0" kern="1200" dirty="0">
                          <a:solidFill>
                            <a:srgbClr val="000000"/>
                          </a:solidFill>
                          <a:effectLst/>
                          <a:latin typeface="Century Gothic" panose="020B0502020202020204" pitchFamily="34" charset="0"/>
                          <a:ea typeface="+mn-ea"/>
                          <a:cs typeface="+mn-cs"/>
                        </a:rPr>
                        <a:t>Know what was meant by the industrial revolution</a:t>
                      </a:r>
                      <a:endParaRPr lang="en-GB" sz="12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marL="0" lvl="0" indent="0" algn="ctr">
                        <a:lnSpc>
                          <a:spcPct val="107000"/>
                        </a:lnSpc>
                        <a:spcAft>
                          <a:spcPts val="800"/>
                        </a:spcAft>
                        <a:buFont typeface="Arial" panose="020B0604020202020204" pitchFamily="34" charset="0"/>
                        <a:buNone/>
                      </a:pPr>
                      <a:r>
                        <a:rPr lang="en-GB" sz="1200" b="0" kern="1200" dirty="0">
                          <a:solidFill>
                            <a:srgbClr val="000000"/>
                          </a:solidFill>
                          <a:effectLst/>
                          <a:latin typeface="Century Gothic" panose="020B0502020202020204" pitchFamily="34" charset="0"/>
                          <a:ea typeface="+mn-ea"/>
                          <a:cs typeface="+mn-cs"/>
                        </a:rPr>
                        <a:t>Know how the industrial revolution changed many towns and cities in Britain</a:t>
                      </a:r>
                      <a:endParaRPr lang="en-GB" sz="12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marL="0" lvl="0" indent="0" algn="ctr">
                        <a:lnSpc>
                          <a:spcPct val="107000"/>
                        </a:lnSpc>
                        <a:spcAft>
                          <a:spcPts val="800"/>
                        </a:spcAft>
                        <a:buFont typeface="Arial" panose="020B0604020202020204" pitchFamily="34" charset="0"/>
                        <a:buNone/>
                      </a:pPr>
                      <a:r>
                        <a:rPr lang="en-GB" sz="1200" b="0" kern="1200" dirty="0">
                          <a:solidFill>
                            <a:srgbClr val="000000"/>
                          </a:solidFill>
                          <a:effectLst/>
                          <a:latin typeface="Century Gothic" panose="020B0502020202020204" pitchFamily="34" charset="0"/>
                          <a:ea typeface="+mn-ea"/>
                          <a:cs typeface="+mn-cs"/>
                        </a:rPr>
                        <a:t>Know that children’s lives today are different to those of children’s lives in the Victorian era</a:t>
                      </a:r>
                      <a:endParaRPr lang="en-GB" sz="12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algn="ctr"/>
                      <a:r>
                        <a:rPr lang="en-GB" sz="1200" b="0" dirty="0">
                          <a:latin typeface="Century Gothic" panose="020B0502020202020204" pitchFamily="34" charset="0"/>
                        </a:rPr>
                        <a:t>Know what school was like in the Victorian era</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2" y="1120449"/>
            <a:ext cx="7925796" cy="330980"/>
          </a:xfrm>
          <a:prstGeom prst="rect">
            <a:avLst/>
          </a:prstGeom>
          <a:noFill/>
          <a:ln cap="flat">
            <a:noFill/>
            <a:prstDash val="solid"/>
          </a:ln>
        </p:spPr>
        <p:txBody>
          <a:bodyPr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A very long time ago - Victorians </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2 </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11" name="Picture 10" descr="A picture containing text, outdoor, person&#10;&#10;Description automatically generated">
            <a:extLst>
              <a:ext uri="{FF2B5EF4-FFF2-40B4-BE49-F238E27FC236}">
                <a16:creationId xmlns:a16="http://schemas.microsoft.com/office/drawing/2014/main" id="{96C301A7-A1DF-4B4A-9AFF-7CD83023AF58}"/>
              </a:ext>
            </a:extLst>
          </p:cNvPr>
          <p:cNvPicPr>
            <a:picLocks noChangeAspect="1"/>
          </p:cNvPicPr>
          <p:nvPr/>
        </p:nvPicPr>
        <p:blipFill>
          <a:blip r:embed="rId3"/>
          <a:stretch>
            <a:fillRect/>
          </a:stretch>
        </p:blipFill>
        <p:spPr>
          <a:xfrm>
            <a:off x="7086227" y="941733"/>
            <a:ext cx="1857375" cy="2457450"/>
          </a:xfrm>
          <a:prstGeom prst="rect">
            <a:avLst/>
          </a:prstGeom>
        </p:spPr>
      </p:pic>
      <p:pic>
        <p:nvPicPr>
          <p:cNvPr id="6146" name="Picture 2" descr="How were children dressed in the Victorian era? - Quora">
            <a:extLst>
              <a:ext uri="{FF2B5EF4-FFF2-40B4-BE49-F238E27FC236}">
                <a16:creationId xmlns:a16="http://schemas.microsoft.com/office/drawing/2014/main" id="{4E565FCF-504E-4914-B2EE-9ED7600B8D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86227" y="3484134"/>
            <a:ext cx="1515786" cy="1835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204890"/>
      </p:ext>
    </p:extLst>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0" y="1"/>
            <a:ext cx="9143999" cy="6289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2</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What lessons have we learned from the Great Fire of London?</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2"/>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why the fire burnt for many days</a:t>
            </a:r>
          </a:p>
        </p:txBody>
      </p:sp>
      <p:sp>
        <p:nvSpPr>
          <p:cNvPr id="10" name="Rectangle 9">
            <a:extLst>
              <a:ext uri="{FF2B5EF4-FFF2-40B4-BE49-F238E27FC236}">
                <a16:creationId xmlns:a16="http://schemas.microsoft.com/office/drawing/2014/main" id="{023E87D9-DD69-46C0-A9E3-1468C531A59F}"/>
              </a:ext>
            </a:extLst>
          </p:cNvPr>
          <p:cNvSpPr/>
          <p:nvPr/>
        </p:nvSpPr>
        <p:spPr>
          <a:xfrm>
            <a:off x="3430987" y="2065562"/>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fire fighting equipment has changed over the years</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0" y="2066754"/>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why we know the fire actually happened</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1" y="3008598"/>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why different types of fire creates problems even today</a:t>
            </a:r>
          </a:p>
        </p:txBody>
      </p:sp>
      <p:sp>
        <p:nvSpPr>
          <p:cNvPr id="13" name="Rectangle 12">
            <a:extLst>
              <a:ext uri="{FF2B5EF4-FFF2-40B4-BE49-F238E27FC236}">
                <a16:creationId xmlns:a16="http://schemas.microsoft.com/office/drawing/2014/main" id="{B31E5F52-6E2D-4D25-8FBE-A79D1F4B0D94}"/>
              </a:ext>
            </a:extLst>
          </p:cNvPr>
          <p:cNvSpPr/>
          <p:nvPr/>
        </p:nvSpPr>
        <p:spPr>
          <a:xfrm>
            <a:off x="4905957" y="2966821"/>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what people learnt from the fire and how it improved London</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nvGraphicFramePr>
        <p:xfrm>
          <a:off x="78685" y="3830541"/>
          <a:ext cx="8996304" cy="2727960"/>
        </p:xfrm>
        <a:graphic>
          <a:graphicData uri="http://schemas.openxmlformats.org/drawingml/2006/table">
            <a:tbl>
              <a:tblPr firstRow="1" bandRow="1">
                <a:tableStyleId>{5C22544A-7EE6-4342-B048-85BDC9FD1C3A}</a:tableStyleId>
              </a:tblPr>
              <a:tblGrid>
                <a:gridCol w="2998768">
                  <a:extLst>
                    <a:ext uri="{9D8B030D-6E8A-4147-A177-3AD203B41FA5}">
                      <a16:colId xmlns:a16="http://schemas.microsoft.com/office/drawing/2014/main" val="2651351961"/>
                    </a:ext>
                  </a:extLst>
                </a:gridCol>
                <a:gridCol w="2998768">
                  <a:extLst>
                    <a:ext uri="{9D8B030D-6E8A-4147-A177-3AD203B41FA5}">
                      <a16:colId xmlns:a16="http://schemas.microsoft.com/office/drawing/2014/main" val="2483137933"/>
                    </a:ext>
                  </a:extLst>
                </a:gridCol>
                <a:gridCol w="2998768">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285750" indent="-285750" algn="l">
                        <a:buFont typeface="Wingdings" panose="05000000000000000000" pitchFamily="2" charset="2"/>
                        <a:buChar char="§"/>
                      </a:pPr>
                      <a:r>
                        <a:rPr lang="en-GB" sz="900" dirty="0">
                          <a:latin typeface="Century Gothic" panose="020B0502020202020204" pitchFamily="34" charset="0"/>
                        </a:rPr>
                        <a:t>Recognise that stories they have read help them understand about the differences that exists between the place they live in and places in the past</a:t>
                      </a:r>
                    </a:p>
                    <a:p>
                      <a:pPr marL="285750" indent="-285750" algn="l">
                        <a:buFont typeface="Wingdings" panose="05000000000000000000" pitchFamily="2" charset="2"/>
                        <a:buChar char="§"/>
                      </a:pPr>
                      <a:r>
                        <a:rPr lang="en-GB" sz="900" dirty="0">
                          <a:latin typeface="Century Gothic" panose="020B0502020202020204" pitchFamily="34" charset="0"/>
                        </a:rPr>
                        <a:t>Begin to appreciate the difference between long ago and very long ago</a:t>
                      </a:r>
                    </a:p>
                    <a:p>
                      <a:pPr marL="285750" indent="-285750" algn="l">
                        <a:buFont typeface="Wingdings" panose="05000000000000000000" pitchFamily="2" charset="2"/>
                        <a:buChar char="§"/>
                      </a:pPr>
                      <a:r>
                        <a:rPr lang="en-GB" sz="900" dirty="0">
                          <a:latin typeface="Century Gothic" panose="020B0502020202020204" pitchFamily="34" charset="0"/>
                        </a:rPr>
                        <a:t>Know where the people and events studied fit into a basic timeline</a:t>
                      </a:r>
                    </a:p>
                    <a:p>
                      <a:pPr marL="285750" indent="-285750" algn="l">
                        <a:buFont typeface="Wingdings" panose="05000000000000000000" pitchFamily="2" charset="2"/>
                        <a:buChar char="§"/>
                      </a:pPr>
                      <a:r>
                        <a:rPr lang="en-GB" sz="900" dirty="0">
                          <a:latin typeface="Century Gothic" panose="020B0502020202020204" pitchFamily="34" charset="0"/>
                        </a:rPr>
                        <a:t>Able to point out a few similarities and differences between ways of life at different times</a:t>
                      </a:r>
                    </a:p>
                    <a:p>
                      <a:pPr marL="285750" indent="-285750" algn="l">
                        <a:buFont typeface="Wingdings" panose="05000000000000000000" pitchFamily="2" charset="2"/>
                        <a:buChar char="§"/>
                      </a:pPr>
                      <a:r>
                        <a:rPr lang="en-GB" sz="900" dirty="0">
                          <a:latin typeface="Century Gothic" panose="020B0502020202020204" pitchFamily="34" charset="0"/>
                        </a:rPr>
                        <a:t>Able to order a few events and artefacts from the recent past</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900" dirty="0">
                          <a:effectLst/>
                          <a:latin typeface="Century Gothic" panose="020B0502020202020204" pitchFamily="34" charset="0"/>
                          <a:ea typeface="Calibri" panose="020F0502020204030204" pitchFamily="34" charset="0"/>
                          <a:cs typeface="Times New Roman" panose="02020603050405020304" pitchFamily="18" charset="0"/>
                        </a:rPr>
                        <a:t>Use words and phrases such as: old, new, earliest, latest, past, present, future, century, new, newest, old, oldest, modern, before, after to show the passing of time</a:t>
                      </a:r>
                    </a:p>
                  </a:txBody>
                  <a:tcPr/>
                </a:tc>
                <a:tc>
                  <a:txBody>
                    <a:bodyPr/>
                    <a:lstStyle/>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Look carefully at pictures and objects to find information. </a:t>
                      </a:r>
                    </a:p>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Find answers and respond to simple questions about the past. </a:t>
                      </a:r>
                    </a:p>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Choose and select evidence and says how it can be used to find out about the past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Understand some ways we find out about the past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Recognise the importance of basing ideas on evidence</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Develop the idea of presenting an idea and raising questions about the past</a:t>
                      </a:r>
                    </a:p>
                  </a:txBody>
                  <a:tcPr/>
                </a:tc>
                <a:tc>
                  <a:txBody>
                    <a:bodyPr/>
                    <a:lstStyle/>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Recount </a:t>
                      </a:r>
                      <a:r>
                        <a:rPr lang="en-GB" sz="1000" b="0" dirty="0">
                          <a:effectLst/>
                          <a:latin typeface="Century Gothic" panose="020B0502020202020204" pitchFamily="34" charset="0"/>
                          <a:ea typeface="Calibri" panose="020F0502020204030204" pitchFamily="34" charset="0"/>
                          <a:cs typeface="Times New Roman" panose="02020603050405020304" pitchFamily="18" charset="0"/>
                        </a:rPr>
                        <a:t>historic details </a:t>
                      </a:r>
                      <a:r>
                        <a:rPr lang="en-GB" sz="1000" dirty="0">
                          <a:effectLst/>
                          <a:latin typeface="Century Gothic" panose="020B0502020202020204" pitchFamily="34" charset="0"/>
                          <a:ea typeface="Calibri" panose="020F0502020204030204" pitchFamily="34" charset="0"/>
                          <a:cs typeface="Times New Roman" panose="02020603050405020304" pitchFamily="18" charset="0"/>
                        </a:rPr>
                        <a:t>from eye-witness accounts, photos and artefacts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begin to reflect on the significance of what has been learnt from the past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To develop an awareness of the past and comment on how they found they found out</a:t>
                      </a:r>
                    </a:p>
                    <a:p>
                      <a:pPr marL="0" indent="0">
                        <a:buFont typeface="Arial" panose="020B0604020202020204" pitchFamily="34" charset="0"/>
                        <a:buNone/>
                      </a:pPr>
                      <a:endParaRPr lang="en-GB" sz="1000" dirty="0">
                        <a:latin typeface="Century Gothic" panose="020B0502020202020204" pitchFamily="34" charset="0"/>
                      </a:endParaRP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1595028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507351" y="1671635"/>
          <a:ext cx="3434138" cy="3737422"/>
        </p:xfrm>
        <a:graphic>
          <a:graphicData uri="http://schemas.openxmlformats.org/drawingml/2006/table">
            <a:tbl>
              <a:tblPr firstRow="1" bandRow="1">
                <a:effectLst/>
                <a:tableStyleId>{5202B0CA-FC54-4496-8BCA-5EF66A818D29}</a:tableStyleId>
              </a:tblPr>
              <a:tblGrid>
                <a:gridCol w="1109598">
                  <a:extLst>
                    <a:ext uri="{9D8B030D-6E8A-4147-A177-3AD203B41FA5}">
                      <a16:colId xmlns:a16="http://schemas.microsoft.com/office/drawing/2014/main" val="20000"/>
                    </a:ext>
                  </a:extLst>
                </a:gridCol>
                <a:gridCol w="2324540">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428185">
                <a:tc>
                  <a:txBody>
                    <a:bodyPr/>
                    <a:lstStyle/>
                    <a:p>
                      <a:pPr marL="0" marR="0" lvl="0" indent="0" algn="ctr" defTabSz="914400" rtl="0" fontAlgn="auto" hangingPunct="1">
                        <a:lnSpc>
                          <a:spcPct val="100000"/>
                        </a:lnSpc>
                        <a:spcBef>
                          <a:spcPts val="0"/>
                        </a:spcBef>
                        <a:spcAft>
                          <a:spcPts val="0"/>
                        </a:spcAft>
                        <a:buNone/>
                        <a:tabLst/>
                      </a:pPr>
                      <a:r>
                        <a:rPr lang="en-GB" sz="1100" b="1" kern="1200" dirty="0">
                          <a:solidFill>
                            <a:srgbClr val="000000"/>
                          </a:solidFill>
                          <a:latin typeface="Century Gothic" pitchFamily="34"/>
                          <a:ea typeface="Calibri" pitchFamily="34"/>
                          <a:cs typeface="Times New Roman" pitchFamily="18"/>
                        </a:rPr>
                        <a:t>Pudding Lane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The fire started here in a bakery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lvl="0" algn="ctr"/>
                      <a:r>
                        <a:rPr lang="en-GB" sz="1100" b="1" kern="1200" dirty="0">
                          <a:solidFill>
                            <a:srgbClr val="000000"/>
                          </a:solidFill>
                          <a:latin typeface="Century Gothic" pitchFamily="34"/>
                          <a:ea typeface="Calibri" pitchFamily="34"/>
                          <a:cs typeface="Times New Roman" pitchFamily="18"/>
                        </a:rPr>
                        <a:t>Thomas Farynor</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The owner of the bakery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10579">
                <a:tc>
                  <a:txBody>
                    <a:bodyPr/>
                    <a:lstStyle/>
                    <a:p>
                      <a:pPr lvl="0" algn="ctr"/>
                      <a:r>
                        <a:rPr lang="en-GB" sz="1100" b="1" kern="1200" dirty="0">
                          <a:solidFill>
                            <a:srgbClr val="000000"/>
                          </a:solidFill>
                          <a:latin typeface="Century Gothic" pitchFamily="34"/>
                          <a:ea typeface="Calibri" pitchFamily="34"/>
                          <a:cs typeface="Times New Roman" pitchFamily="18"/>
                        </a:rPr>
                        <a:t>Samuel Pepys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Famous for his diary writing which included the events of the great fire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39212">
                <a:tc>
                  <a:txBody>
                    <a:bodyPr/>
                    <a:lstStyle/>
                    <a:p>
                      <a:pPr lvl="0" algn="ctr"/>
                      <a:r>
                        <a:rPr lang="en-GB" sz="1100" b="1" kern="1200" dirty="0">
                          <a:solidFill>
                            <a:srgbClr val="000000"/>
                          </a:solidFill>
                          <a:latin typeface="Century Gothic" pitchFamily="34"/>
                          <a:ea typeface="Calibri" pitchFamily="34"/>
                          <a:cs typeface="Times New Roman" pitchFamily="18"/>
                        </a:rPr>
                        <a:t>Leather buckets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100" kern="1200" dirty="0">
                          <a:solidFill>
                            <a:srgbClr val="000000"/>
                          </a:solidFill>
                          <a:latin typeface="Century Gothic" pitchFamily="34"/>
                          <a:ea typeface="Calibri" pitchFamily="34"/>
                          <a:cs typeface="Times New Roman" pitchFamily="18"/>
                        </a:rPr>
                        <a:t>These were used to fetch water from the Thames in order to try and put out the fire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14944">
                <a:tc>
                  <a:txBody>
                    <a:bodyPr/>
                    <a:lstStyle/>
                    <a:p>
                      <a:pPr lvl="0" algn="ctr"/>
                      <a:r>
                        <a:rPr lang="en-GB" sz="1100" b="1" kern="1200" dirty="0">
                          <a:solidFill>
                            <a:srgbClr val="000000"/>
                          </a:solidFill>
                          <a:latin typeface="Century Gothic" pitchFamily="34"/>
                          <a:ea typeface="Calibri" pitchFamily="34"/>
                          <a:cs typeface="Times New Roman" pitchFamily="18"/>
                        </a:rPr>
                        <a:t>plague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dirty="0">
                          <a:solidFill>
                            <a:schemeClr val="tx1"/>
                          </a:solidFill>
                          <a:latin typeface="Century Gothic" pitchFamily="34"/>
                        </a:rPr>
                        <a:t>A terrible disease that is sometimes known as the Black Death which spread in London just before the fire broke out</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82349">
                <a:tc>
                  <a:txBody>
                    <a:bodyPr/>
                    <a:lstStyle/>
                    <a:p>
                      <a:pPr lvl="0" algn="ctr"/>
                      <a:r>
                        <a:rPr lang="en-GB" sz="1100" b="1" kern="1200" dirty="0">
                          <a:solidFill>
                            <a:srgbClr val="000000"/>
                          </a:solidFill>
                          <a:latin typeface="Century Gothic" pitchFamily="34"/>
                          <a:ea typeface="Calibri" pitchFamily="34"/>
                          <a:cs typeface="Times New Roman" pitchFamily="18"/>
                        </a:rPr>
                        <a:t>Thames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The river that runs through London and where they got the water to try and put out the fire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671635"/>
          <a:ext cx="2782338" cy="3060536"/>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lvl="0" algn="ctr"/>
                      <a:r>
                        <a:rPr lang="en-GB" sz="1400" b="1" kern="1200" dirty="0">
                          <a:solidFill>
                            <a:srgbClr val="000000"/>
                          </a:solidFill>
                          <a:latin typeface="Century Gothic" pitchFamily="34"/>
                          <a:ea typeface="Calibri" pitchFamily="34"/>
                          <a:cs typeface="Times New Roman" pitchFamily="18"/>
                        </a:rPr>
                        <a:t>Know what lessons we learnt from the Great Fire of London</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why the fire burnt for many days</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fire fighting equipment has changed over the years</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why we know the fire actually happened</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why different types of fire creates problems even today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what people learnt from the fire and how it improved London</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2" y="1120449"/>
            <a:ext cx="7925796" cy="330980"/>
          </a:xfrm>
          <a:prstGeom prst="rect">
            <a:avLst/>
          </a:prstGeom>
          <a:noFill/>
          <a:ln cap="flat">
            <a:noFill/>
            <a:prstDash val="solid"/>
          </a:ln>
        </p:spPr>
        <p:txBody>
          <a:bodyPr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A very long time ago – Great Fire of London</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2</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10" name="Picture 9">
            <a:extLst>
              <a:ext uri="{FF2B5EF4-FFF2-40B4-BE49-F238E27FC236}">
                <a16:creationId xmlns:a16="http://schemas.microsoft.com/office/drawing/2014/main" id="{862B78AA-F972-42A8-85C1-CAC84C2610EA}"/>
              </a:ext>
            </a:extLst>
          </p:cNvPr>
          <p:cNvPicPr>
            <a:picLocks noChangeAspect="1"/>
          </p:cNvPicPr>
          <p:nvPr/>
        </p:nvPicPr>
        <p:blipFill>
          <a:blip r:embed="rId3"/>
          <a:stretch>
            <a:fillRect/>
          </a:stretch>
        </p:blipFill>
        <p:spPr>
          <a:xfrm>
            <a:off x="7142423" y="968146"/>
            <a:ext cx="1610928" cy="1510977"/>
          </a:xfrm>
          <a:prstGeom prst="rect">
            <a:avLst/>
          </a:prstGeom>
        </p:spPr>
      </p:pic>
      <p:pic>
        <p:nvPicPr>
          <p:cNvPr id="11" name="Picture 10">
            <a:extLst>
              <a:ext uri="{FF2B5EF4-FFF2-40B4-BE49-F238E27FC236}">
                <a16:creationId xmlns:a16="http://schemas.microsoft.com/office/drawing/2014/main" id="{3D313729-88A1-420F-9A49-4874A3A7A58F}"/>
              </a:ext>
            </a:extLst>
          </p:cNvPr>
          <p:cNvPicPr>
            <a:picLocks noChangeAspect="1"/>
          </p:cNvPicPr>
          <p:nvPr/>
        </p:nvPicPr>
        <p:blipFill>
          <a:blip r:embed="rId4"/>
          <a:stretch>
            <a:fillRect/>
          </a:stretch>
        </p:blipFill>
        <p:spPr>
          <a:xfrm>
            <a:off x="7007305" y="2548568"/>
            <a:ext cx="2020142" cy="1260543"/>
          </a:xfrm>
          <a:prstGeom prst="rect">
            <a:avLst/>
          </a:prstGeom>
        </p:spPr>
      </p:pic>
      <p:pic>
        <p:nvPicPr>
          <p:cNvPr id="12" name="Picture 11">
            <a:extLst>
              <a:ext uri="{FF2B5EF4-FFF2-40B4-BE49-F238E27FC236}">
                <a16:creationId xmlns:a16="http://schemas.microsoft.com/office/drawing/2014/main" id="{443F5830-C8CD-42CC-BCAC-F27DD463AEA5}"/>
              </a:ext>
            </a:extLst>
          </p:cNvPr>
          <p:cNvPicPr>
            <a:picLocks noChangeAspect="1"/>
          </p:cNvPicPr>
          <p:nvPr/>
        </p:nvPicPr>
        <p:blipFill>
          <a:blip r:embed="rId5"/>
          <a:stretch>
            <a:fillRect/>
          </a:stretch>
        </p:blipFill>
        <p:spPr>
          <a:xfrm>
            <a:off x="7007306" y="3824360"/>
            <a:ext cx="2020142" cy="1584698"/>
          </a:xfrm>
          <a:prstGeom prst="rect">
            <a:avLst/>
          </a:prstGeom>
        </p:spPr>
      </p:pic>
    </p:spTree>
    <p:extLst>
      <p:ext uri="{BB962C8B-B14F-4D97-AF65-F5344CB8AC3E}">
        <p14:creationId xmlns:p14="http://schemas.microsoft.com/office/powerpoint/2010/main" val="1571632240"/>
      </p:ext>
    </p:extLst>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0" y="1"/>
            <a:ext cx="9143999" cy="6289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 Black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2</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What we know about the contribution of black people to world history? </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2"/>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about Lewis Howard Latimer’s inventions </a:t>
            </a:r>
          </a:p>
        </p:txBody>
      </p:sp>
      <p:sp>
        <p:nvSpPr>
          <p:cNvPr id="10" name="Rectangle 9">
            <a:extLst>
              <a:ext uri="{FF2B5EF4-FFF2-40B4-BE49-F238E27FC236}">
                <a16:creationId xmlns:a16="http://schemas.microsoft.com/office/drawing/2014/main" id="{023E87D9-DD69-46C0-A9E3-1468C531A59F}"/>
              </a:ext>
            </a:extLst>
          </p:cNvPr>
          <p:cNvSpPr/>
          <p:nvPr/>
        </p:nvSpPr>
        <p:spPr>
          <a:xfrm>
            <a:off x="3430987" y="2065562"/>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what is meant by being a slave</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0" y="2066754"/>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about Mary Prince and her contribution to free slaves</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1" y="3008598"/>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what life was like for black people who came to Britain</a:t>
            </a:r>
          </a:p>
        </p:txBody>
      </p:sp>
      <p:sp>
        <p:nvSpPr>
          <p:cNvPr id="13" name="Rectangle 12">
            <a:extLst>
              <a:ext uri="{FF2B5EF4-FFF2-40B4-BE49-F238E27FC236}">
                <a16:creationId xmlns:a16="http://schemas.microsoft.com/office/drawing/2014/main" id="{B31E5F52-6E2D-4D25-8FBE-A79D1F4B0D94}"/>
              </a:ext>
            </a:extLst>
          </p:cNvPr>
          <p:cNvSpPr/>
          <p:nvPr/>
        </p:nvSpPr>
        <p:spPr>
          <a:xfrm>
            <a:off x="4905957" y="2966821"/>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what it means to be black</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nvGraphicFramePr>
        <p:xfrm>
          <a:off x="78685" y="3830541"/>
          <a:ext cx="8996304" cy="2483676"/>
        </p:xfrm>
        <a:graphic>
          <a:graphicData uri="http://schemas.openxmlformats.org/drawingml/2006/table">
            <a:tbl>
              <a:tblPr firstRow="1" bandRow="1">
                <a:tableStyleId>{5C22544A-7EE6-4342-B048-85BDC9FD1C3A}</a:tableStyleId>
              </a:tblPr>
              <a:tblGrid>
                <a:gridCol w="2998768">
                  <a:extLst>
                    <a:ext uri="{9D8B030D-6E8A-4147-A177-3AD203B41FA5}">
                      <a16:colId xmlns:a16="http://schemas.microsoft.com/office/drawing/2014/main" val="2651351961"/>
                    </a:ext>
                  </a:extLst>
                </a:gridCol>
                <a:gridCol w="2998768">
                  <a:extLst>
                    <a:ext uri="{9D8B030D-6E8A-4147-A177-3AD203B41FA5}">
                      <a16:colId xmlns:a16="http://schemas.microsoft.com/office/drawing/2014/main" val="2483137933"/>
                    </a:ext>
                  </a:extLst>
                </a:gridCol>
                <a:gridCol w="2998768">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285750" indent="-285750" algn="l">
                        <a:buFont typeface="Wingdings" panose="05000000000000000000" pitchFamily="2" charset="2"/>
                        <a:buChar char="§"/>
                      </a:pPr>
                      <a:r>
                        <a:rPr lang="en-GB" sz="900" dirty="0">
                          <a:latin typeface="Century Gothic" panose="020B0502020202020204" pitchFamily="34" charset="0"/>
                        </a:rPr>
                        <a:t>Recognise that stories they have read help them understand about the differences that exists between the place they live in and places in the past</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900" b="0" dirty="0">
                          <a:solidFill>
                            <a:srgbClr val="1C1C1C"/>
                          </a:solidFill>
                          <a:effectLst/>
                          <a:latin typeface="Century Gothic" panose="020B0502020202020204" pitchFamily="34" charset="0"/>
                          <a:ea typeface="Calibri" panose="020F0502020204030204" pitchFamily="34" charset="0"/>
                          <a:cs typeface="Times New Roman" panose="02020603050405020304" pitchFamily="18" charset="0"/>
                        </a:rPr>
                        <a:t>Describe memories and changes that have happened in their own lives  </a:t>
                      </a:r>
                      <a:endParaRPr lang="en-GB" sz="900" dirty="0">
                        <a:latin typeface="Century Gothic" panose="020B0502020202020204" pitchFamily="34" charset="0"/>
                      </a:endParaRPr>
                    </a:p>
                    <a:p>
                      <a:pPr marL="285750" indent="-285750" algn="l">
                        <a:buFont typeface="Wingdings" panose="05000000000000000000" pitchFamily="2" charset="2"/>
                        <a:buChar char="§"/>
                      </a:pPr>
                      <a:r>
                        <a:rPr lang="en-GB" sz="900" dirty="0">
                          <a:latin typeface="Century Gothic" panose="020B0502020202020204" pitchFamily="34" charset="0"/>
                        </a:rPr>
                        <a:t>Know where the people and events studied fit into a basic timeline</a:t>
                      </a:r>
                    </a:p>
                    <a:p>
                      <a:pPr marL="285750" indent="-285750" algn="l">
                        <a:buFont typeface="Wingdings" panose="05000000000000000000" pitchFamily="2" charset="2"/>
                        <a:buChar char="§"/>
                      </a:pPr>
                      <a:r>
                        <a:rPr lang="en-GB" sz="900" dirty="0">
                          <a:latin typeface="Century Gothic" panose="020B0502020202020204" pitchFamily="34" charset="0"/>
                        </a:rPr>
                        <a:t>Able to point out a few similarities and differences between ways of life at different times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GB" sz="900" dirty="0">
                          <a:effectLst/>
                          <a:latin typeface="Century Gothic" panose="020B0502020202020204" pitchFamily="34" charset="0"/>
                          <a:ea typeface="Calibri" panose="020F0502020204030204" pitchFamily="34" charset="0"/>
                          <a:cs typeface="Times New Roman" panose="02020603050405020304" pitchFamily="18" charset="0"/>
                        </a:rPr>
                        <a:t>Use words and phrases such as: old, new, earliest, latest, past, present, future, century, new, newest, old, oldest, modern, before, after to show the passing of time</a:t>
                      </a:r>
                    </a:p>
                  </a:txBody>
                  <a:tcPr/>
                </a:tc>
                <a:tc>
                  <a:txBody>
                    <a:bodyPr/>
                    <a:lstStyle/>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Look carefully at pictures and objects to find information. </a:t>
                      </a:r>
                    </a:p>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Find answers and respond to simple questions about the past. </a:t>
                      </a:r>
                    </a:p>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Choose and select evidence and say how it can be used to find out about the past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Understand some ways we find out about the past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Recognise the importance of basing ideas on evidence</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Develop the idea of presenting an idea and raising questions about the past</a:t>
                      </a:r>
                    </a:p>
                  </a:txBody>
                  <a:tcPr/>
                </a:tc>
                <a:tc>
                  <a:txBody>
                    <a:bodyPr/>
                    <a:lstStyle/>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Know about people in the past who have contributed to national and international achievements</a:t>
                      </a:r>
                    </a:p>
                    <a:p>
                      <a:pPr marL="171450" indent="-171450">
                        <a:lnSpc>
                          <a:spcPct val="115000"/>
                        </a:lnSpc>
                        <a:spcAft>
                          <a:spcPts val="0"/>
                        </a:spcAft>
                        <a:buFont typeface="Arial" panose="020B0604020202020204" pitchFamily="34" charset="0"/>
                        <a:buChar cha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Recount </a:t>
                      </a:r>
                      <a:r>
                        <a:rPr lang="en-GB" sz="1000" b="0" dirty="0">
                          <a:effectLst/>
                          <a:latin typeface="Century Gothic" panose="020B0502020202020204" pitchFamily="34" charset="0"/>
                          <a:ea typeface="Calibri" panose="020F0502020204030204" pitchFamily="34" charset="0"/>
                          <a:cs typeface="Times New Roman" panose="02020603050405020304" pitchFamily="18" charset="0"/>
                        </a:rPr>
                        <a:t>historic details </a:t>
                      </a:r>
                      <a:r>
                        <a:rPr lang="en-GB" sz="1000" dirty="0">
                          <a:effectLst/>
                          <a:latin typeface="Century Gothic" panose="020B0502020202020204" pitchFamily="34" charset="0"/>
                          <a:ea typeface="Calibri" panose="020F0502020204030204" pitchFamily="34" charset="0"/>
                          <a:cs typeface="Times New Roman" panose="02020603050405020304" pitchFamily="18" charset="0"/>
                        </a:rPr>
                        <a:t>from eye-witness accounts, photos and artefacts</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begin to reflect on the significance of what has been learnt from the past </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effectLst/>
                          <a:latin typeface="Century Gothic" panose="020B0502020202020204" pitchFamily="34" charset="0"/>
                          <a:ea typeface="Calibri" panose="020F0502020204030204" pitchFamily="34" charset="0"/>
                          <a:cs typeface="Times New Roman" panose="02020603050405020304" pitchFamily="18" charset="0"/>
                        </a:rPr>
                        <a:t>To develop an awareness of the past and comment on how they found out</a:t>
                      </a:r>
                    </a:p>
                    <a:p>
                      <a:pPr marL="0" indent="0">
                        <a:buFont typeface="Arial" panose="020B0604020202020204" pitchFamily="34" charset="0"/>
                        <a:buNone/>
                      </a:pPr>
                      <a:endParaRPr lang="en-GB" sz="1000" dirty="0">
                        <a:latin typeface="Century Gothic" panose="020B0502020202020204" pitchFamily="34" charset="0"/>
                      </a:endParaRP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13400144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507351" y="1549632"/>
          <a:ext cx="3228728" cy="3643045"/>
        </p:xfrm>
        <a:graphic>
          <a:graphicData uri="http://schemas.openxmlformats.org/drawingml/2006/table">
            <a:tbl>
              <a:tblPr firstRow="1" bandRow="1">
                <a:effectLst/>
                <a:tableStyleId>{5202B0CA-FC54-4496-8BCA-5EF66A818D29}</a:tableStyleId>
              </a:tblPr>
              <a:tblGrid>
                <a:gridCol w="1043228">
                  <a:extLst>
                    <a:ext uri="{9D8B030D-6E8A-4147-A177-3AD203B41FA5}">
                      <a16:colId xmlns:a16="http://schemas.microsoft.com/office/drawing/2014/main" val="20000"/>
                    </a:ext>
                  </a:extLst>
                </a:gridCol>
                <a:gridCol w="2185500">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428185">
                <a:tc>
                  <a:txBody>
                    <a:bodyPr/>
                    <a:lstStyle/>
                    <a:p>
                      <a:pPr marL="0" marR="0" lvl="0" indent="0" algn="ctr" defTabSz="914400" rtl="0" fontAlgn="auto" hangingPunct="1">
                        <a:lnSpc>
                          <a:spcPct val="100000"/>
                        </a:lnSpc>
                        <a:spcBef>
                          <a:spcPts val="0"/>
                        </a:spcBef>
                        <a:spcAft>
                          <a:spcPts val="0"/>
                        </a:spcAft>
                        <a:buNone/>
                        <a:tabLst/>
                      </a:pPr>
                      <a:r>
                        <a:rPr lang="en-GB" sz="1100" b="1" kern="1200" dirty="0">
                          <a:solidFill>
                            <a:srgbClr val="000000"/>
                          </a:solidFill>
                          <a:latin typeface="Century Gothic" pitchFamily="34"/>
                          <a:ea typeface="Calibri" pitchFamily="34"/>
                          <a:cs typeface="Times New Roman" pitchFamily="18"/>
                        </a:rPr>
                        <a:t>slavery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People that are kept as prisoners and forced to work for no pay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lvl="0" algn="ctr"/>
                      <a:r>
                        <a:rPr lang="en-GB" sz="1100" b="1" kern="1200" dirty="0">
                          <a:solidFill>
                            <a:srgbClr val="000000"/>
                          </a:solidFill>
                          <a:latin typeface="Century Gothic" pitchFamily="34"/>
                          <a:ea typeface="Calibri" pitchFamily="34"/>
                          <a:cs typeface="Times New Roman" pitchFamily="18"/>
                        </a:rPr>
                        <a:t>abolished</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To remove something – in this case to remove slavery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86725">
                <a:tc>
                  <a:txBody>
                    <a:bodyPr/>
                    <a:lstStyle/>
                    <a:p>
                      <a:pPr lvl="0" algn="ctr"/>
                      <a:r>
                        <a:rPr lang="en-GB" sz="1100" b="1" kern="1200" dirty="0">
                          <a:solidFill>
                            <a:srgbClr val="000000"/>
                          </a:solidFill>
                          <a:latin typeface="Century Gothic" pitchFamily="34"/>
                          <a:ea typeface="Calibri" pitchFamily="34"/>
                          <a:cs typeface="Times New Roman" pitchFamily="18"/>
                        </a:rPr>
                        <a:t>campaign</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An organised way of stopping something happening</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2841">
                <a:tc>
                  <a:txBody>
                    <a:bodyPr/>
                    <a:lstStyle/>
                    <a:p>
                      <a:pPr lvl="0" algn="ctr"/>
                      <a:r>
                        <a:rPr lang="en-GB" sz="1100" b="1" kern="1200" dirty="0">
                          <a:solidFill>
                            <a:srgbClr val="000000"/>
                          </a:solidFill>
                          <a:latin typeface="Century Gothic" pitchFamily="34"/>
                          <a:ea typeface="Calibri" pitchFamily="34"/>
                          <a:cs typeface="Times New Roman" pitchFamily="18"/>
                        </a:rPr>
                        <a:t>ethnicity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100" kern="1200" dirty="0">
                          <a:solidFill>
                            <a:srgbClr val="000000"/>
                          </a:solidFill>
                          <a:latin typeface="Century Gothic" pitchFamily="34"/>
                          <a:ea typeface="Calibri" pitchFamily="34"/>
                          <a:cs typeface="Times New Roman" pitchFamily="18"/>
                        </a:rPr>
                        <a:t>Describes a person’s background in terms of where their family came from</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82349">
                <a:tc>
                  <a:txBody>
                    <a:bodyPr/>
                    <a:lstStyle/>
                    <a:p>
                      <a:pPr lvl="0" algn="ctr"/>
                      <a:r>
                        <a:rPr lang="en-GB" sz="1100" b="1" kern="1200" dirty="0">
                          <a:solidFill>
                            <a:srgbClr val="000000"/>
                          </a:solidFill>
                          <a:latin typeface="Century Gothic" pitchFamily="34"/>
                          <a:ea typeface="Calibri" pitchFamily="34"/>
                          <a:cs typeface="Times New Roman" pitchFamily="18"/>
                        </a:rPr>
                        <a:t>property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Slaves were seen as the property, or belonging to, their masters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82349">
                <a:tc>
                  <a:txBody>
                    <a:bodyPr/>
                    <a:lstStyle/>
                    <a:p>
                      <a:pPr lvl="0" algn="ctr"/>
                      <a:r>
                        <a:rPr lang="en-GB" sz="1100" b="1" kern="1200" dirty="0">
                          <a:solidFill>
                            <a:srgbClr val="000000"/>
                          </a:solidFill>
                          <a:latin typeface="Century Gothic" pitchFamily="34"/>
                          <a:ea typeface="Calibri" pitchFamily="34"/>
                          <a:cs typeface="Times New Roman" pitchFamily="18"/>
                        </a:rPr>
                        <a:t>equality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To be the same as anyone else and have no prejudice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671635"/>
          <a:ext cx="2782338" cy="3060536"/>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lvl="0" algn="ctr"/>
                      <a:r>
                        <a:rPr lang="en-GB" sz="1400" b="1" dirty="0">
                          <a:solidFill>
                            <a:schemeClr val="tx1"/>
                          </a:solidFill>
                          <a:latin typeface="Century Gothic" panose="020B0502020202020204" pitchFamily="34" charset="0"/>
                        </a:rPr>
                        <a:t>Know about the contribution of black people to world history</a:t>
                      </a:r>
                      <a:endParaRPr lang="en-GB" sz="1400" b="1" kern="1200" dirty="0">
                        <a:solidFill>
                          <a:srgbClr val="000000"/>
                        </a:solidFill>
                        <a:latin typeface="Century Gothic" pitchFamily="34"/>
                        <a:ea typeface="Calibri" pitchFamily="34"/>
                        <a:cs typeface="Times New Roman" pitchFamily="18"/>
                      </a:endParaRP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algn="ctr"/>
                      <a:r>
                        <a:rPr lang="en-GB" sz="1100" b="0" dirty="0">
                          <a:latin typeface="Century Gothic" panose="020B0502020202020204" pitchFamily="34" charset="0"/>
                        </a:rPr>
                        <a:t>Know about Lewis Howard Latimer’s inventions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algn="ctr"/>
                      <a:r>
                        <a:rPr lang="en-GB" sz="1100" b="0" dirty="0">
                          <a:latin typeface="Century Gothic" panose="020B0502020202020204" pitchFamily="34" charset="0"/>
                        </a:rPr>
                        <a:t>Know what is meant by being a slave</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algn="ctr"/>
                      <a:r>
                        <a:rPr lang="en-GB" sz="1100" b="0" dirty="0">
                          <a:latin typeface="Century Gothic" panose="020B0502020202020204" pitchFamily="34" charset="0"/>
                        </a:rPr>
                        <a:t>Know about Mary Prince and her contribution to free slaves</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algn="ctr"/>
                      <a:r>
                        <a:rPr lang="en-GB" sz="1100" b="0" dirty="0">
                          <a:latin typeface="Century Gothic" panose="020B0502020202020204" pitchFamily="34" charset="0"/>
                        </a:rPr>
                        <a:t>Know what life was like for black people who came to Britain</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algn="ctr"/>
                      <a:r>
                        <a:rPr lang="en-GB" sz="1100" b="0" dirty="0">
                          <a:latin typeface="Century Gothic" panose="020B0502020202020204" pitchFamily="34" charset="0"/>
                        </a:rPr>
                        <a:t>Know what it means to be black</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2" y="1120449"/>
            <a:ext cx="7925796" cy="330980"/>
          </a:xfrm>
          <a:prstGeom prst="rect">
            <a:avLst/>
          </a:prstGeom>
          <a:noFill/>
          <a:ln cap="flat">
            <a:noFill/>
            <a:prstDash val="solid"/>
          </a:ln>
        </p:spPr>
        <p:txBody>
          <a:bodyPr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Impact of black people on the world</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2</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 Black History</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13" name="Picture 4" descr="https://buzz-caribbean.com/app/uploads/2020/02/Mary-Prince.jpg">
            <a:extLst>
              <a:ext uri="{FF2B5EF4-FFF2-40B4-BE49-F238E27FC236}">
                <a16:creationId xmlns:a16="http://schemas.microsoft.com/office/drawing/2014/main" id="{11129DE5-D5DE-45D3-8D23-F809ABC0760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1744" y="1092543"/>
            <a:ext cx="1115320" cy="101075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a:extLst>
              <a:ext uri="{FF2B5EF4-FFF2-40B4-BE49-F238E27FC236}">
                <a16:creationId xmlns:a16="http://schemas.microsoft.com/office/drawing/2014/main" id="{D8869711-19ED-4AFE-9618-3923516A442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42729" y="1079904"/>
            <a:ext cx="1010759" cy="101075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Image result for coming to england">
            <a:extLst>
              <a:ext uri="{FF2B5EF4-FFF2-40B4-BE49-F238E27FC236}">
                <a16:creationId xmlns:a16="http://schemas.microsoft.com/office/drawing/2014/main" id="{B8BB64E6-3D8E-4150-A259-783343392CC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56827" y="2179930"/>
            <a:ext cx="1431391" cy="128154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11,206 Slavery Stock Photos, Pictures &amp; Royalty-Free Images - iStock">
            <a:extLst>
              <a:ext uri="{FF2B5EF4-FFF2-40B4-BE49-F238E27FC236}">
                <a16:creationId xmlns:a16="http://schemas.microsoft.com/office/drawing/2014/main" id="{34850D17-746F-49C8-BDAD-EAA2B9161E8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56827" y="3697232"/>
            <a:ext cx="2113472" cy="152906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bolition Of Slavery. Arm Slave With Broken Shackles, Broken Chain Icon.  Royalty Free Cliparts, Vectors, And Stock Illustration. Image 99846207.">
            <a:extLst>
              <a:ext uri="{FF2B5EF4-FFF2-40B4-BE49-F238E27FC236}">
                <a16:creationId xmlns:a16="http://schemas.microsoft.com/office/drawing/2014/main" id="{C04A3C9D-5A8D-4EF5-BF8B-47ABA7C3B9D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208966" y="2279908"/>
            <a:ext cx="818482" cy="909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8791111"/>
      </p:ext>
    </p:extLst>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0" y="0"/>
            <a:ext cx="9143999" cy="6997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3</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How did Britain change between the beginning of the Stone age and the end of the Iron age?</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2"/>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the significance of the invention of the wheel</a:t>
            </a:r>
          </a:p>
        </p:txBody>
      </p:sp>
      <p:sp>
        <p:nvSpPr>
          <p:cNvPr id="10" name="Rectangle 9">
            <a:extLst>
              <a:ext uri="{FF2B5EF4-FFF2-40B4-BE49-F238E27FC236}">
                <a16:creationId xmlns:a16="http://schemas.microsoft.com/office/drawing/2014/main" id="{023E87D9-DD69-46C0-A9E3-1468C531A59F}"/>
              </a:ext>
            </a:extLst>
          </p:cNvPr>
          <p:cNvSpPr/>
          <p:nvPr/>
        </p:nvSpPr>
        <p:spPr>
          <a:xfrm>
            <a:off x="3430987" y="2065562"/>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the significance of the discovery of iron ore</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0" y="2004925"/>
            <a:ext cx="2401294" cy="9012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some of the key differences between the stone, bronze and iron ages</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1" y="3008598"/>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about the significance of the creation of Iron Age Forts</a:t>
            </a:r>
          </a:p>
        </p:txBody>
      </p:sp>
      <p:sp>
        <p:nvSpPr>
          <p:cNvPr id="13" name="Rectangle 12">
            <a:extLst>
              <a:ext uri="{FF2B5EF4-FFF2-40B4-BE49-F238E27FC236}">
                <a16:creationId xmlns:a16="http://schemas.microsoft.com/office/drawing/2014/main" id="{B31E5F52-6E2D-4D25-8FBE-A79D1F4B0D94}"/>
              </a:ext>
            </a:extLst>
          </p:cNvPr>
          <p:cNvSpPr/>
          <p:nvPr/>
        </p:nvSpPr>
        <p:spPr>
          <a:xfrm>
            <a:off x="4905957" y="2966821"/>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what is meant by hunter gatherers</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nvGraphicFramePr>
        <p:xfrm>
          <a:off x="78685" y="3830541"/>
          <a:ext cx="8996304" cy="2834640"/>
        </p:xfrm>
        <a:graphic>
          <a:graphicData uri="http://schemas.openxmlformats.org/drawingml/2006/table">
            <a:tbl>
              <a:tblPr firstRow="1" bandRow="1">
                <a:tableStyleId>{5C22544A-7EE6-4342-B048-85BDC9FD1C3A}</a:tableStyleId>
              </a:tblPr>
              <a:tblGrid>
                <a:gridCol w="2998768">
                  <a:extLst>
                    <a:ext uri="{9D8B030D-6E8A-4147-A177-3AD203B41FA5}">
                      <a16:colId xmlns:a16="http://schemas.microsoft.com/office/drawing/2014/main" val="2651351961"/>
                    </a:ext>
                  </a:extLst>
                </a:gridCol>
                <a:gridCol w="2998768">
                  <a:extLst>
                    <a:ext uri="{9D8B030D-6E8A-4147-A177-3AD203B41FA5}">
                      <a16:colId xmlns:a16="http://schemas.microsoft.com/office/drawing/2014/main" val="2483137933"/>
                    </a:ext>
                  </a:extLst>
                </a:gridCol>
                <a:gridCol w="2998768">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285750" indent="-285750" algn="l">
                        <a:buFont typeface="Wingdings" panose="05000000000000000000" pitchFamily="2" charset="2"/>
                        <a:buChar char="§"/>
                      </a:pPr>
                      <a:r>
                        <a:rPr lang="en-GB" sz="1000" dirty="0">
                          <a:latin typeface="Century Gothic" panose="020B0502020202020204" pitchFamily="34" charset="0"/>
                        </a:rPr>
                        <a:t>Begin to understand that the past is divided into different named periods of time</a:t>
                      </a:r>
                    </a:p>
                    <a:p>
                      <a:pPr marL="285750" indent="-285750" algn="l">
                        <a:buFont typeface="Wingdings" panose="05000000000000000000" pitchFamily="2" charset="2"/>
                        <a:buChar char="§"/>
                      </a:pPr>
                      <a:r>
                        <a:rPr lang="en-GB" sz="1000" dirty="0">
                          <a:latin typeface="Century Gothic" panose="020B0502020202020204" pitchFamily="34" charset="0"/>
                        </a:rPr>
                        <a:t>Able to use dates to explain British, local and world history</a:t>
                      </a:r>
                    </a:p>
                    <a:p>
                      <a:pPr marL="285750" indent="-285750" algn="l">
                        <a:buFont typeface="Wingdings" panose="05000000000000000000" pitchFamily="2" charset="2"/>
                        <a:buChar char="§"/>
                      </a:pPr>
                      <a:r>
                        <a:rPr lang="en-GB" sz="1000" dirty="0">
                          <a:latin typeface="Century Gothic" panose="020B0502020202020204" pitchFamily="34" charset="0"/>
                        </a:rPr>
                        <a:t>Start using a timeline that identifies different centuries</a:t>
                      </a:r>
                    </a:p>
                    <a:p>
                      <a:pPr marL="285750" indent="-285750" algn="l">
                        <a:buFont typeface="Wingdings" panose="05000000000000000000" pitchFamily="2" charset="2"/>
                        <a:buChar char="§"/>
                      </a:pPr>
                      <a:r>
                        <a:rPr lang="en-GB" sz="1000" dirty="0">
                          <a:latin typeface="Century Gothic" panose="020B0502020202020204" pitchFamily="34" charset="0"/>
                        </a:rPr>
                        <a:t>Use appropriate dates and chronological conventions, e.g., BC, BCE and AD</a:t>
                      </a:r>
                    </a:p>
                    <a:p>
                      <a:pPr marL="285750" indent="-285750" algn="l">
                        <a:buFont typeface="Wingdings" panose="05000000000000000000" pitchFamily="2" charset="2"/>
                        <a:buChar char="§"/>
                      </a:pPr>
                      <a:r>
                        <a:rPr lang="en-GB" sz="1000" dirty="0">
                          <a:latin typeface="Century Gothic" panose="020B0502020202020204" pitchFamily="34" charset="0"/>
                        </a:rPr>
                        <a:t>Put artefacts or information in chronological order from a long time ago</a:t>
                      </a:r>
                    </a:p>
                    <a:p>
                      <a:pPr marL="285750" indent="-285750" algn="l">
                        <a:buFont typeface="Wingdings" panose="05000000000000000000" pitchFamily="2" charset="2"/>
                        <a:buChar char="§"/>
                      </a:pPr>
                      <a:r>
                        <a:rPr lang="en-GB" sz="1000" dirty="0">
                          <a:latin typeface="Century Gothic" panose="020B0502020202020204" pitchFamily="34" charset="0"/>
                        </a:rPr>
                        <a:t>Understand that significant discoveries or inventions created much change to the lives of people, e.g. the wheel or iron ore</a:t>
                      </a:r>
                    </a:p>
                  </a:txBody>
                  <a:tcPr/>
                </a:tc>
                <a:tc>
                  <a:txBody>
                    <a:bodyPr/>
                    <a:lstStyle/>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Use a variety of sources to collect information about the past </a:t>
                      </a: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Suggest sources of evidence from a selection to help answer questions and says how it can be used to find out about the past</a:t>
                      </a: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Explain that there are different types of evidence and sources that can be used to help represent the past</a:t>
                      </a:r>
                    </a:p>
                    <a:p>
                      <a:pPr marL="0" indent="0">
                        <a:lnSpc>
                          <a:spcPct val="115000"/>
                        </a:lnSpc>
                        <a:spcAft>
                          <a:spcPts val="0"/>
                        </a:spcAft>
                        <a:buFont typeface="Arial" panose="020B0604020202020204" pitchFamily="34" charset="0"/>
                        <a:buNone/>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tc>
                  <a:txBody>
                    <a:bodyPr/>
                    <a:lstStyle/>
                    <a:p>
                      <a:pPr marL="171450" indent="-171450" algn="l">
                        <a:lnSpc>
                          <a:spcPct val="115000"/>
                        </a:lnSpc>
                        <a:spcBef>
                          <a:spcPts val="285"/>
                        </a:spcBef>
                        <a:spcAft>
                          <a:spcPts val="0"/>
                        </a:spcAft>
                        <a:buFont typeface="Arial" panose="020B0604020202020204" pitchFamily="34" charset="0"/>
                        <a:buChar cha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Observe and use pictures, photographs and artefacts to find out about the past</a:t>
                      </a:r>
                      <a:endParaRPr lang="en-GB" sz="1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gn="l">
                        <a:lnSpc>
                          <a:spcPct val="115000"/>
                        </a:lnSpc>
                        <a:spcBef>
                          <a:spcPts val="285"/>
                        </a:spcBef>
                        <a:spcAft>
                          <a:spcPts val="0"/>
                        </a:spcAft>
                        <a:buFont typeface="Arial" panose="020B0604020202020204" pitchFamily="34" charset="0"/>
                        <a:buChar cha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Start to use stories or accounts to distinguish between fact and fiction</a:t>
                      </a:r>
                      <a:endParaRPr lang="en-GB" sz="1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Explain that there are different types of evidence and sources that can be used to help represent the past</a:t>
                      </a:r>
                    </a:p>
                    <a:p>
                      <a:pPr marL="0" indent="0">
                        <a:buFont typeface="Arial" panose="020B0604020202020204" pitchFamily="34" charset="0"/>
                        <a:buNone/>
                      </a:pPr>
                      <a:endParaRPr lang="en-GB" sz="1000" dirty="0">
                        <a:latin typeface="Century Gothic" panose="020B0502020202020204" pitchFamily="34" charset="0"/>
                      </a:endParaRP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27041935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507351" y="1518311"/>
          <a:ext cx="3457992" cy="3876863"/>
        </p:xfrm>
        <a:graphic>
          <a:graphicData uri="http://schemas.openxmlformats.org/drawingml/2006/table">
            <a:tbl>
              <a:tblPr firstRow="1" bandRow="1">
                <a:effectLst/>
                <a:tableStyleId>{5202B0CA-FC54-4496-8BCA-5EF66A818D29}</a:tableStyleId>
              </a:tblPr>
              <a:tblGrid>
                <a:gridCol w="1378693">
                  <a:extLst>
                    <a:ext uri="{9D8B030D-6E8A-4147-A177-3AD203B41FA5}">
                      <a16:colId xmlns:a16="http://schemas.microsoft.com/office/drawing/2014/main" val="20000"/>
                    </a:ext>
                  </a:extLst>
                </a:gridCol>
                <a:gridCol w="2079299">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hunter-gatherers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dirty="0">
                          <a:solidFill>
                            <a:schemeClr val="tx1"/>
                          </a:solidFill>
                          <a:latin typeface="Century Gothic" pitchFamily="34"/>
                        </a:rPr>
                        <a:t>Mainly living by hunting, fishing and gathering wild fruit</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settlement</a:t>
                      </a:r>
                    </a:p>
                    <a:p>
                      <a:pPr lvl="0" algn="ctr"/>
                      <a:endParaRPr lang="en-GB" sz="1100" b="1"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A small number of people living together</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34433">
                <a:tc>
                  <a:txBody>
                    <a:bodyPr/>
                    <a:lstStyle/>
                    <a:p>
                      <a:pPr lvl="0" algn="ctr"/>
                      <a:r>
                        <a:rPr lang="en-GB" sz="1100" b="1" kern="1200" dirty="0">
                          <a:solidFill>
                            <a:schemeClr val="tx1"/>
                          </a:solidFill>
                          <a:latin typeface="Century Gothic" pitchFamily="34"/>
                          <a:ea typeface="Calibri" pitchFamily="34"/>
                          <a:cs typeface="Times New Roman" pitchFamily="18"/>
                        </a:rPr>
                        <a:t>Iron Age forts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A settlement built on a hill so that it was easier to defend against enemies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3921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ysClr val="windowText" lastClr="000000"/>
                          </a:solidFill>
                          <a:latin typeface="Century Gothic" pitchFamily="34"/>
                        </a:rPr>
                        <a:t>Skara Brae</a:t>
                      </a:r>
                    </a:p>
                    <a:p>
                      <a:pPr lvl="0" algn="ctr"/>
                      <a:endParaRPr lang="en-GB" sz="1100" b="1"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100" b="0" dirty="0">
                          <a:solidFill>
                            <a:sysClr val="windowText" lastClr="000000"/>
                          </a:solidFill>
                          <a:latin typeface="Century Gothic" pitchFamily="34"/>
                        </a:rPr>
                        <a:t>The archaeological site found on the Orkney Islands in Scotland</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8234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ysClr val="windowText" lastClr="000000"/>
                          </a:solidFill>
                          <a:latin typeface="Century Gothic" pitchFamily="34"/>
                        </a:rPr>
                        <a:t>Stonehenge</a:t>
                      </a:r>
                    </a:p>
                    <a:p>
                      <a:pPr lvl="0" algn="ctr"/>
                      <a:endParaRPr lang="en-GB" sz="1100" b="1"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dirty="0">
                          <a:solidFill>
                            <a:sysClr val="windowText" lastClr="000000"/>
                          </a:solidFill>
                          <a:latin typeface="Century Gothic" pitchFamily="34"/>
                        </a:rPr>
                        <a:t>A famous Stone Age monument in Wiltshire</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8234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archaeologists</a:t>
                      </a:r>
                    </a:p>
                    <a:p>
                      <a:pPr lvl="0" algn="ctr"/>
                      <a:endParaRPr lang="en-GB" sz="1100" b="1"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dirty="0">
                          <a:solidFill>
                            <a:schemeClr val="tx1"/>
                          </a:solidFill>
                          <a:latin typeface="Century Gothic" pitchFamily="34"/>
                        </a:rPr>
                        <a:t>People who discover our history by looking at artefacts that have been found</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671635"/>
          <a:ext cx="2782338" cy="3413337"/>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lvl="0" algn="ctr"/>
                      <a:r>
                        <a:rPr lang="en-GB" sz="1400" b="1" kern="1200" dirty="0">
                          <a:solidFill>
                            <a:srgbClr val="000000"/>
                          </a:solidFill>
                          <a:latin typeface="Century Gothic" pitchFamily="34"/>
                          <a:ea typeface="Calibri" pitchFamily="34"/>
                          <a:cs typeface="Times New Roman" pitchFamily="18"/>
                        </a:rPr>
                        <a:t>Know how Britain changed from the stone age to the end of the iron age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the significance of the invention of the wheel</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the significance of the discovery of iron ore</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some of the key differences between the stone, bronze and iron ages</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about the significance of the creation of Iron Age Forts</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what is meant by hunter gatherers</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1" y="1120449"/>
            <a:ext cx="8189225" cy="330980"/>
          </a:xfrm>
          <a:prstGeom prst="rect">
            <a:avLst/>
          </a:prstGeom>
          <a:noFill/>
          <a:ln cap="flat">
            <a:noFill/>
            <a:prstDash val="solid"/>
          </a:ln>
        </p:spPr>
        <p:txBody>
          <a:bodyPr wrap="square"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Chronology – Beginning of Stone Age to the end of the Iron Age</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3</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6146" name="Picture 2" descr="How did Iron Age people live? - BBC Bitesize">
            <a:extLst>
              <a:ext uri="{FF2B5EF4-FFF2-40B4-BE49-F238E27FC236}">
                <a16:creationId xmlns:a16="http://schemas.microsoft.com/office/drawing/2014/main" id="{58454B19-9FEA-484B-97BB-ABE0D2DC94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7918" y="1518311"/>
            <a:ext cx="2028059" cy="151908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he revolutionary invention of the wheel – MicstagesUK ~">
            <a:extLst>
              <a:ext uri="{FF2B5EF4-FFF2-40B4-BE49-F238E27FC236}">
                <a16:creationId xmlns:a16="http://schemas.microsoft.com/office/drawing/2014/main" id="{8158DE25-283A-46CC-A6B2-D0045F1379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7918" y="3104280"/>
            <a:ext cx="2028059" cy="151908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A picture containing grass, sky, outdoor, nature&#10;&#10;Description automatically generated">
            <a:extLst>
              <a:ext uri="{FF2B5EF4-FFF2-40B4-BE49-F238E27FC236}">
                <a16:creationId xmlns:a16="http://schemas.microsoft.com/office/drawing/2014/main" id="{0FA02C33-08C0-45A6-92E8-53670DE8B7D0}"/>
              </a:ext>
            </a:extLst>
          </p:cNvPr>
          <p:cNvPicPr>
            <a:picLocks noChangeAspect="1"/>
          </p:cNvPicPr>
          <p:nvPr/>
        </p:nvPicPr>
        <p:blipFill>
          <a:blip r:embed="rId5"/>
          <a:stretch>
            <a:fillRect/>
          </a:stretch>
        </p:blipFill>
        <p:spPr>
          <a:xfrm>
            <a:off x="7027918" y="4661957"/>
            <a:ext cx="2060643" cy="1153960"/>
          </a:xfrm>
          <a:prstGeom prst="rect">
            <a:avLst/>
          </a:prstGeom>
        </p:spPr>
      </p:pic>
    </p:spTree>
    <p:extLst>
      <p:ext uri="{BB962C8B-B14F-4D97-AF65-F5344CB8AC3E}">
        <p14:creationId xmlns:p14="http://schemas.microsoft.com/office/powerpoint/2010/main" val="2977286707"/>
      </p:ext>
    </p:extLst>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0" y="1"/>
            <a:ext cx="9144000" cy="6997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3</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Why were the Mayans the envy of the world?</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2"/>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what was happening in Britain when the Mayans were most powerful</a:t>
            </a:r>
          </a:p>
        </p:txBody>
      </p:sp>
      <p:sp>
        <p:nvSpPr>
          <p:cNvPr id="10" name="Rectangle 9">
            <a:extLst>
              <a:ext uri="{FF2B5EF4-FFF2-40B4-BE49-F238E27FC236}">
                <a16:creationId xmlns:a16="http://schemas.microsoft.com/office/drawing/2014/main" id="{023E87D9-DD69-46C0-A9E3-1468C531A59F}"/>
              </a:ext>
            </a:extLst>
          </p:cNvPr>
          <p:cNvSpPr/>
          <p:nvPr/>
        </p:nvSpPr>
        <p:spPr>
          <a:xfrm>
            <a:off x="3430987" y="2065562"/>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different the Mayans and the Egyptian pyramids were</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0" y="2066753"/>
            <a:ext cx="2401294" cy="9000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the Mayans’ belief in Gods created a culture of sacrifice </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0" y="3008598"/>
            <a:ext cx="2735249"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Understand how the pok-ta-pok Mayan game could be described as the earliest football match</a:t>
            </a:r>
          </a:p>
        </p:txBody>
      </p:sp>
      <p:sp>
        <p:nvSpPr>
          <p:cNvPr id="13" name="Rectangle 12">
            <a:extLst>
              <a:ext uri="{FF2B5EF4-FFF2-40B4-BE49-F238E27FC236}">
                <a16:creationId xmlns:a16="http://schemas.microsoft.com/office/drawing/2014/main" id="{B31E5F52-6E2D-4D25-8FBE-A79D1F4B0D94}"/>
              </a:ext>
            </a:extLst>
          </p:cNvPr>
          <p:cNvSpPr/>
          <p:nvPr/>
        </p:nvSpPr>
        <p:spPr>
          <a:xfrm>
            <a:off x="4905957" y="3027459"/>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Understand why the Mayans civilization died out</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extLst>
              <p:ext uri="{D42A27DB-BD31-4B8C-83A1-F6EECF244321}">
                <p14:modId xmlns:p14="http://schemas.microsoft.com/office/powerpoint/2010/main" val="574083698"/>
              </p:ext>
            </p:extLst>
          </p:nvPr>
        </p:nvGraphicFramePr>
        <p:xfrm>
          <a:off x="69870" y="4004877"/>
          <a:ext cx="8996304" cy="2125980"/>
        </p:xfrm>
        <a:graphic>
          <a:graphicData uri="http://schemas.openxmlformats.org/drawingml/2006/table">
            <a:tbl>
              <a:tblPr firstRow="1" bandRow="1">
                <a:tableStyleId>{5C22544A-7EE6-4342-B048-85BDC9FD1C3A}</a:tableStyleId>
              </a:tblPr>
              <a:tblGrid>
                <a:gridCol w="3467597">
                  <a:extLst>
                    <a:ext uri="{9D8B030D-6E8A-4147-A177-3AD203B41FA5}">
                      <a16:colId xmlns:a16="http://schemas.microsoft.com/office/drawing/2014/main" val="2651351961"/>
                    </a:ext>
                  </a:extLst>
                </a:gridCol>
                <a:gridCol w="2695492">
                  <a:extLst>
                    <a:ext uri="{9D8B030D-6E8A-4147-A177-3AD203B41FA5}">
                      <a16:colId xmlns:a16="http://schemas.microsoft.com/office/drawing/2014/main" val="2483137933"/>
                    </a:ext>
                  </a:extLst>
                </a:gridCol>
                <a:gridCol w="2833215">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285750" indent="-285750" algn="l">
                        <a:buFont typeface="Wingdings" panose="05000000000000000000" pitchFamily="2" charset="2"/>
                        <a:buChar char="§"/>
                      </a:pPr>
                      <a:r>
                        <a:rPr lang="en-GB" sz="1000" dirty="0">
                          <a:latin typeface="Century Gothic" panose="020B0502020202020204" pitchFamily="34" charset="0"/>
                        </a:rPr>
                        <a:t>Begin to understand that the past is divided into different named periods of time</a:t>
                      </a:r>
                    </a:p>
                    <a:p>
                      <a:pPr marL="285750" indent="-285750" algn="l">
                        <a:buFont typeface="Wingdings" panose="05000000000000000000" pitchFamily="2" charset="2"/>
                        <a:buChar char="§"/>
                      </a:pPr>
                      <a:r>
                        <a:rPr lang="en-GB" sz="1000" dirty="0">
                          <a:latin typeface="Century Gothic" panose="020B0502020202020204" pitchFamily="34" charset="0"/>
                        </a:rPr>
                        <a:t>Able to use dates to explain British, local and world history</a:t>
                      </a:r>
                    </a:p>
                    <a:p>
                      <a:pPr marL="285750" indent="-285750" algn="l">
                        <a:buFont typeface="Wingdings" panose="05000000000000000000" pitchFamily="2" charset="2"/>
                        <a:buChar char="§"/>
                      </a:pPr>
                      <a:r>
                        <a:rPr lang="en-GB" sz="1000" dirty="0">
                          <a:latin typeface="Century Gothic" panose="020B0502020202020204" pitchFamily="34" charset="0"/>
                        </a:rPr>
                        <a:t>Start using a timeline that identifies different centuries</a:t>
                      </a:r>
                    </a:p>
                    <a:p>
                      <a:pPr marL="285750" indent="-285750" algn="l">
                        <a:buFont typeface="Wingdings" panose="05000000000000000000" pitchFamily="2" charset="2"/>
                        <a:buChar char="§"/>
                      </a:pPr>
                      <a:r>
                        <a:rPr lang="en-GB" sz="1000" dirty="0">
                          <a:latin typeface="Century Gothic" panose="020B0502020202020204" pitchFamily="34" charset="0"/>
                        </a:rPr>
                        <a:t>Use appropriate dates and chronological conventions, e.g., BC, BCE and AD</a:t>
                      </a:r>
                    </a:p>
                    <a:p>
                      <a:pPr marL="285750" indent="-285750" algn="l">
                        <a:buFont typeface="Wingdings" panose="05000000000000000000" pitchFamily="2" charset="2"/>
                        <a:buChar char="§"/>
                      </a:pPr>
                      <a:r>
                        <a:rPr lang="en-GB" sz="1000" dirty="0">
                          <a:latin typeface="Century Gothic" panose="020B0502020202020204" pitchFamily="34" charset="0"/>
                        </a:rPr>
                        <a:t>Put artefacts or information in chronological order from a long time ago</a:t>
                      </a:r>
                    </a:p>
                  </a:txBody>
                  <a:tcPr/>
                </a:tc>
                <a:tc>
                  <a:txBody>
                    <a:bodyPr/>
                    <a:lstStyle/>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Use a variety of sources to collect information about the past </a:t>
                      </a: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Suggest sources of evidence from a selection to help answer questions and says how it can be used to find out about the past</a:t>
                      </a: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Explain that there are different types of evidence and sources that can be used to help represent the past</a:t>
                      </a:r>
                    </a:p>
                    <a:p>
                      <a:pPr marL="0" indent="0">
                        <a:buFont typeface="Arial" panose="020B0604020202020204" pitchFamily="34" charset="0"/>
                        <a:buNone/>
                      </a:pPr>
                      <a:endParaRPr lang="en-GB" sz="1000" dirty="0">
                        <a:latin typeface="Century Gothic" panose="020B0502020202020204" pitchFamily="34" charset="0"/>
                      </a:endParaRPr>
                    </a:p>
                  </a:txBody>
                  <a:tcPr/>
                </a:tc>
                <a:tc>
                  <a:txBody>
                    <a:bodyPr/>
                    <a:lstStyle/>
                    <a:p>
                      <a:pPr marL="171450" indent="-171450" algn="l">
                        <a:lnSpc>
                          <a:spcPct val="115000"/>
                        </a:lnSpc>
                        <a:spcBef>
                          <a:spcPts val="285"/>
                        </a:spcBef>
                        <a:spcAft>
                          <a:spcPts val="0"/>
                        </a:spcAft>
                        <a:buFont typeface="Arial" panose="020B0604020202020204" pitchFamily="34" charset="0"/>
                        <a:buChar cha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Start to compare two versions of a past event </a:t>
                      </a:r>
                      <a:endParaRPr lang="en-GB" sz="1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gn="l">
                        <a:lnSpc>
                          <a:spcPct val="115000"/>
                        </a:lnSpc>
                        <a:spcBef>
                          <a:spcPts val="285"/>
                        </a:spcBef>
                        <a:spcAft>
                          <a:spcPts val="0"/>
                        </a:spcAft>
                        <a:buFont typeface="Arial" panose="020B0604020202020204" pitchFamily="34" charset="0"/>
                        <a:buChar cha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Observe and use pictures, photographs and artefacts to find out about the past</a:t>
                      </a:r>
                      <a:endParaRPr lang="en-GB" sz="1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gn="l">
                        <a:lnSpc>
                          <a:spcPct val="115000"/>
                        </a:lnSpc>
                        <a:spcBef>
                          <a:spcPts val="285"/>
                        </a:spcBef>
                        <a:spcAft>
                          <a:spcPts val="0"/>
                        </a:spcAft>
                        <a:buFont typeface="Arial" panose="020B0604020202020204" pitchFamily="34" charset="0"/>
                        <a:buChar cha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Start to use stories or accounts to distinguish between fact and fiction</a:t>
                      </a:r>
                      <a:endParaRPr lang="en-GB" sz="1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Explain that there are different types of evidence and sources that can be used to help represent the past</a:t>
                      </a: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36982276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507351" y="1671635"/>
          <a:ext cx="3228728" cy="3526860"/>
        </p:xfrm>
        <a:graphic>
          <a:graphicData uri="http://schemas.openxmlformats.org/drawingml/2006/table">
            <a:tbl>
              <a:tblPr firstRow="1" bandRow="1">
                <a:effectLst/>
                <a:tableStyleId>{5202B0CA-FC54-4496-8BCA-5EF66A818D29}</a:tableStyleId>
              </a:tblPr>
              <a:tblGrid>
                <a:gridCol w="1043228">
                  <a:extLst>
                    <a:ext uri="{9D8B030D-6E8A-4147-A177-3AD203B41FA5}">
                      <a16:colId xmlns:a16="http://schemas.microsoft.com/office/drawing/2014/main" val="20000"/>
                    </a:ext>
                  </a:extLst>
                </a:gridCol>
                <a:gridCol w="2185500">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Chichen Itza</a:t>
                      </a:r>
                    </a:p>
                    <a:p>
                      <a:pPr marL="0" marR="0" lvl="0" indent="0" algn="ctr" defTabSz="914400" rtl="0" fontAlgn="auto" hangingPunct="1">
                        <a:lnSpc>
                          <a:spcPct val="100000"/>
                        </a:lnSpc>
                        <a:spcBef>
                          <a:spcPts val="0"/>
                        </a:spcBef>
                        <a:spcAft>
                          <a:spcPts val="0"/>
                        </a:spcAft>
                        <a:buNone/>
                        <a:tabLst/>
                      </a:pPr>
                      <a:endParaRPr lang="en-GB" sz="1100"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b="0" dirty="0">
                          <a:solidFill>
                            <a:schemeClr val="tx1"/>
                          </a:solidFill>
                          <a:latin typeface="Century Gothic" pitchFamily="34"/>
                        </a:rPr>
                        <a:t>The Mayans most well-known pyramid</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i="0" u="none" strike="noStrike" kern="1200" dirty="0">
                          <a:solidFill>
                            <a:schemeClr val="tx1"/>
                          </a:solidFill>
                          <a:effectLst/>
                          <a:latin typeface="Century Gothic" panose="020B0502020202020204" pitchFamily="34" charset="0"/>
                          <a:ea typeface="+mn-ea"/>
                          <a:cs typeface="+mn-cs"/>
                        </a:rPr>
                        <a:t>Itzamna</a:t>
                      </a:r>
                      <a:endParaRPr lang="en-GB" sz="1100" dirty="0">
                        <a:solidFill>
                          <a:schemeClr val="tx1"/>
                        </a:solidFill>
                        <a:latin typeface="Century Gothic" panose="020B0502020202020204" pitchFamily="34" charset="0"/>
                      </a:endParaRPr>
                    </a:p>
                    <a:p>
                      <a:pPr lvl="0" algn="ctr"/>
                      <a:endParaRPr lang="en-GB" sz="1100" b="1"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b="0" i="0" u="none" strike="noStrike" kern="1200" dirty="0">
                          <a:solidFill>
                            <a:schemeClr val="tx1"/>
                          </a:solidFill>
                          <a:effectLst/>
                          <a:latin typeface="Century Gothic" panose="020B0502020202020204" pitchFamily="34" charset="0"/>
                          <a:ea typeface="+mn-ea"/>
                          <a:cs typeface="+mn-cs"/>
                        </a:rPr>
                        <a:t>The main god of the Maya, Itzamna was the god of fire who created the Earth</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520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codices</a:t>
                      </a:r>
                    </a:p>
                    <a:p>
                      <a:pPr lvl="0" algn="ctr"/>
                      <a:endParaRPr lang="en-GB" sz="1100" b="1"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b="0" dirty="0">
                          <a:solidFill>
                            <a:schemeClr val="tx1"/>
                          </a:solidFill>
                          <a:latin typeface="Century Gothic" pitchFamily="34"/>
                        </a:rPr>
                        <a:t>Books, made of soft bark and folded like a fan, created by the Mayans</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3930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ahau or ahaw</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100" b="0" i="0" u="none" strike="noStrike" kern="1200" dirty="0">
                          <a:solidFill>
                            <a:schemeClr val="tx1"/>
                          </a:solidFill>
                          <a:effectLst/>
                          <a:latin typeface="Century Gothic" panose="020B0502020202020204" pitchFamily="34" charset="0"/>
                          <a:ea typeface="+mn-ea"/>
                          <a:cs typeface="+mn-cs"/>
                        </a:rPr>
                        <a:t>The main king or lord of a Maya city-state</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712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batab</a:t>
                      </a:r>
                    </a:p>
                    <a:p>
                      <a:pPr lvl="0" algn="ctr"/>
                      <a:endParaRPr lang="en-GB" sz="1100" b="1"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b="0" i="0" u="none" strike="noStrike" kern="1200" dirty="0">
                          <a:solidFill>
                            <a:schemeClr val="tx1"/>
                          </a:solidFill>
                          <a:effectLst/>
                          <a:latin typeface="Century Gothic" panose="020B0502020202020204" pitchFamily="34" charset="0"/>
                          <a:ea typeface="+mn-ea"/>
                          <a:cs typeface="+mn-cs"/>
                        </a:rPr>
                        <a:t>A lesser lord, usually ruling over a small town</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8234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Kukulcan</a:t>
                      </a:r>
                    </a:p>
                    <a:p>
                      <a:pPr lvl="0" algn="ctr"/>
                      <a:endParaRPr lang="en-GB" sz="1100" b="1"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b="0" i="0" u="none" strike="noStrike" kern="1200" dirty="0">
                          <a:solidFill>
                            <a:schemeClr val="tx1"/>
                          </a:solidFill>
                          <a:effectLst/>
                          <a:latin typeface="Century Gothic" panose="020B0502020202020204" pitchFamily="34" charset="0"/>
                          <a:ea typeface="+mn-ea"/>
                          <a:cs typeface="+mn-cs"/>
                        </a:rPr>
                        <a:t>The serpent god of the Maya. One of the primary gods, especially to the Itza peoples of Chichen Itza</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671635"/>
          <a:ext cx="2782338" cy="3199977"/>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lvl="0" algn="ctr"/>
                      <a:r>
                        <a:rPr lang="en-GB" sz="1400" b="1" kern="1200" dirty="0">
                          <a:solidFill>
                            <a:srgbClr val="000000"/>
                          </a:solidFill>
                          <a:latin typeface="Century Gothic" pitchFamily="34"/>
                          <a:ea typeface="Calibri" pitchFamily="34"/>
                          <a:cs typeface="Times New Roman" pitchFamily="18"/>
                        </a:rPr>
                        <a:t>Know about the Mayans and what they gave society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what was happening in Britain when the Mayans were most powerful</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different the Mayans and the Egyptian pyramids were</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the Mayans’ belief in Gods created a culture of sacrifice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Understand how the pok-ta-pok Mayan game could be described as the earliest football match</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Understand why the Mayans civilization died out</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2" y="1120449"/>
            <a:ext cx="7925796" cy="330980"/>
          </a:xfrm>
          <a:prstGeom prst="rect">
            <a:avLst/>
          </a:prstGeom>
          <a:noFill/>
          <a:ln cap="flat">
            <a:noFill/>
            <a:prstDash val="solid"/>
          </a:ln>
        </p:spPr>
        <p:txBody>
          <a:bodyPr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Civilizations _ Mayans</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3</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4098" name="Picture 2" descr="Why did the Maya civilization collapse? | Live Science">
            <a:extLst>
              <a:ext uri="{FF2B5EF4-FFF2-40B4-BE49-F238E27FC236}">
                <a16:creationId xmlns:a16="http://schemas.microsoft.com/office/drawing/2014/main" id="{AAC910A3-EDEC-4918-AE85-A4F5CB43FE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3633" y="1647989"/>
            <a:ext cx="2210695" cy="123798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10 Secrets from the Mayan Civilization that Will Leave You Dumbstruck">
            <a:extLst>
              <a:ext uri="{FF2B5EF4-FFF2-40B4-BE49-F238E27FC236}">
                <a16:creationId xmlns:a16="http://schemas.microsoft.com/office/drawing/2014/main" id="{CE8461F0-E04B-4BF7-952B-E000D10E66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6752" y="2927374"/>
            <a:ext cx="2210695" cy="116239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The demise of Mayan civilization should serve as a warning">
            <a:extLst>
              <a:ext uri="{FF2B5EF4-FFF2-40B4-BE49-F238E27FC236}">
                <a16:creationId xmlns:a16="http://schemas.microsoft.com/office/drawing/2014/main" id="{120B2639-1952-47E4-9862-C17E6AD857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09411" y="4131168"/>
            <a:ext cx="2218036" cy="1041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7224168"/>
      </p:ext>
    </p:extLst>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0" y="0"/>
            <a:ext cx="9143999" cy="6997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3</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Why does Bury exists in the first place?</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3"/>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the impact of the industrial revolution on Bury</a:t>
            </a:r>
          </a:p>
        </p:txBody>
      </p:sp>
      <p:sp>
        <p:nvSpPr>
          <p:cNvPr id="10" name="Rectangle 9">
            <a:extLst>
              <a:ext uri="{FF2B5EF4-FFF2-40B4-BE49-F238E27FC236}">
                <a16:creationId xmlns:a16="http://schemas.microsoft.com/office/drawing/2014/main" id="{023E87D9-DD69-46C0-A9E3-1468C531A59F}"/>
              </a:ext>
            </a:extLst>
          </p:cNvPr>
          <p:cNvSpPr/>
          <p:nvPr/>
        </p:nvSpPr>
        <p:spPr>
          <a:xfrm>
            <a:off x="3220278" y="2065562"/>
            <a:ext cx="2886325"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evidence of the industrial revolution can be seen in Bury today</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0" y="2077191"/>
            <a:ext cx="2401294" cy="7914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about Bury market and its importance in promoting </a:t>
            </a:r>
            <a:r>
              <a:rPr lang="en-GB" sz="1400" b="1" dirty="0" err="1">
                <a:latin typeface="Century Gothic" panose="020B0502020202020204" pitchFamily="34" charset="0"/>
              </a:rPr>
              <a:t>Bury’s</a:t>
            </a:r>
            <a:r>
              <a:rPr lang="en-GB" sz="1400" b="1" dirty="0">
                <a:latin typeface="Century Gothic" panose="020B0502020202020204" pitchFamily="34" charset="0"/>
              </a:rPr>
              <a:t> name</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1" y="2966822"/>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Bury had a prisoner of war camp during WW2</a:t>
            </a:r>
          </a:p>
        </p:txBody>
      </p:sp>
      <p:sp>
        <p:nvSpPr>
          <p:cNvPr id="13" name="Rectangle 12">
            <a:extLst>
              <a:ext uri="{FF2B5EF4-FFF2-40B4-BE49-F238E27FC236}">
                <a16:creationId xmlns:a16="http://schemas.microsoft.com/office/drawing/2014/main" id="{B31E5F52-6E2D-4D25-8FBE-A79D1F4B0D94}"/>
              </a:ext>
            </a:extLst>
          </p:cNvPr>
          <p:cNvSpPr/>
          <p:nvPr/>
        </p:nvSpPr>
        <p:spPr>
          <a:xfrm>
            <a:off x="4905956" y="2966821"/>
            <a:ext cx="2703441"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about steam trains and how these were very important form of travel in the past</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extLst>
              <p:ext uri="{D42A27DB-BD31-4B8C-83A1-F6EECF244321}">
                <p14:modId xmlns:p14="http://schemas.microsoft.com/office/powerpoint/2010/main" val="865011619"/>
              </p:ext>
            </p:extLst>
          </p:nvPr>
        </p:nvGraphicFramePr>
        <p:xfrm>
          <a:off x="78685" y="3830541"/>
          <a:ext cx="8996304" cy="2133156"/>
        </p:xfrm>
        <a:graphic>
          <a:graphicData uri="http://schemas.openxmlformats.org/drawingml/2006/table">
            <a:tbl>
              <a:tblPr firstRow="1" bandRow="1">
                <a:tableStyleId>{5C22544A-7EE6-4342-B048-85BDC9FD1C3A}</a:tableStyleId>
              </a:tblPr>
              <a:tblGrid>
                <a:gridCol w="2998768">
                  <a:extLst>
                    <a:ext uri="{9D8B030D-6E8A-4147-A177-3AD203B41FA5}">
                      <a16:colId xmlns:a16="http://schemas.microsoft.com/office/drawing/2014/main" val="2651351961"/>
                    </a:ext>
                  </a:extLst>
                </a:gridCol>
                <a:gridCol w="2998768">
                  <a:extLst>
                    <a:ext uri="{9D8B030D-6E8A-4147-A177-3AD203B41FA5}">
                      <a16:colId xmlns:a16="http://schemas.microsoft.com/office/drawing/2014/main" val="2483137933"/>
                    </a:ext>
                  </a:extLst>
                </a:gridCol>
                <a:gridCol w="2998768">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285750" indent="-285750" algn="l">
                        <a:buFont typeface="Wingdings" panose="05000000000000000000" pitchFamily="2" charset="2"/>
                        <a:buChar char="§"/>
                      </a:pPr>
                      <a:r>
                        <a:rPr lang="en-GB" sz="1000" dirty="0">
                          <a:latin typeface="Century Gothic" panose="020B0502020202020204" pitchFamily="34" charset="0"/>
                        </a:rPr>
                        <a:t>Able to use dates to explain British and local history</a:t>
                      </a:r>
                    </a:p>
                    <a:p>
                      <a:pPr marL="285750" indent="-285750" algn="l">
                        <a:buFont typeface="Wingdings" panose="05000000000000000000" pitchFamily="2" charset="2"/>
                        <a:buChar char="§"/>
                      </a:pPr>
                      <a:r>
                        <a:rPr lang="en-GB" sz="1000" dirty="0">
                          <a:latin typeface="Century Gothic" panose="020B0502020202020204" pitchFamily="34" charset="0"/>
                        </a:rPr>
                        <a:t>Start using a timeline that identifies different centuries</a:t>
                      </a:r>
                    </a:p>
                    <a:p>
                      <a:pPr marL="285750" indent="-285750" algn="l">
                        <a:buFont typeface="Wingdings" panose="05000000000000000000" pitchFamily="2" charset="2"/>
                        <a:buChar char="§"/>
                      </a:pPr>
                      <a:r>
                        <a:rPr lang="en-GB" sz="1000" dirty="0">
                          <a:latin typeface="Century Gothic" panose="020B0502020202020204" pitchFamily="34" charset="0"/>
                        </a:rPr>
                        <a:t>Put artefacts or information in chronological order from a long time ago</a:t>
                      </a:r>
                    </a:p>
                  </a:txBody>
                  <a:tcPr/>
                </a:tc>
                <a:tc>
                  <a:txBody>
                    <a:bodyPr/>
                    <a:lstStyle/>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Use a variety of sources to collect information about the past </a:t>
                      </a: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Suggest sources of evidence from a selection to help answer questions and says how it can be used to find out about the past</a:t>
                      </a: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Explain that there are different types of evidence and sources that can be used to help represent the past</a:t>
                      </a:r>
                    </a:p>
                    <a:p>
                      <a:pPr marL="0" indent="0">
                        <a:lnSpc>
                          <a:spcPct val="115000"/>
                        </a:lnSpc>
                        <a:spcAft>
                          <a:spcPts val="0"/>
                        </a:spcAft>
                        <a:buFont typeface="Arial" panose="020B0604020202020204" pitchFamily="34" charset="0"/>
                        <a:buNone/>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tc>
                  <a:txBody>
                    <a:bodyPr/>
                    <a:lstStyle/>
                    <a:p>
                      <a:pPr marL="171450" indent="-171450" algn="l">
                        <a:lnSpc>
                          <a:spcPct val="115000"/>
                        </a:lnSpc>
                        <a:spcBef>
                          <a:spcPts val="285"/>
                        </a:spcBef>
                        <a:spcAft>
                          <a:spcPts val="0"/>
                        </a:spcAft>
                        <a:buFont typeface="Arial" panose="020B0604020202020204" pitchFamily="34" charset="0"/>
                        <a:buChar cha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Observe and use pictures, photographs and artefacts to find out about the past</a:t>
                      </a:r>
                      <a:endParaRPr lang="en-GB" sz="1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gn="l">
                        <a:lnSpc>
                          <a:spcPct val="115000"/>
                        </a:lnSpc>
                        <a:spcBef>
                          <a:spcPts val="285"/>
                        </a:spcBef>
                        <a:spcAft>
                          <a:spcPts val="0"/>
                        </a:spcAft>
                        <a:buFont typeface="Arial" panose="020B0604020202020204" pitchFamily="34" charset="0"/>
                        <a:buChar cha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Start to use stories or accounts to distinguish between fact and fiction</a:t>
                      </a:r>
                      <a:endParaRPr lang="en-GB" sz="1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Explain that there are different types of evidence and sources that can be used to help represent the past</a:t>
                      </a:r>
                    </a:p>
                    <a:p>
                      <a:pPr marL="0" indent="0">
                        <a:buFont typeface="Arial" panose="020B0604020202020204" pitchFamily="34" charset="0"/>
                        <a:buNone/>
                      </a:pPr>
                      <a:endParaRPr lang="en-GB" sz="1000" dirty="0">
                        <a:latin typeface="Century Gothic" panose="020B0502020202020204" pitchFamily="34" charset="0"/>
                      </a:endParaRP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20266970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extLst>
              <p:ext uri="{D42A27DB-BD31-4B8C-83A1-F6EECF244321}">
                <p14:modId xmlns:p14="http://schemas.microsoft.com/office/powerpoint/2010/main" val="2749634754"/>
              </p:ext>
            </p:extLst>
          </p:nvPr>
        </p:nvGraphicFramePr>
        <p:xfrm>
          <a:off x="3507351" y="1493389"/>
          <a:ext cx="3228728" cy="3864421"/>
        </p:xfrm>
        <a:graphic>
          <a:graphicData uri="http://schemas.openxmlformats.org/drawingml/2006/table">
            <a:tbl>
              <a:tblPr firstRow="1" bandRow="1">
                <a:effectLst/>
                <a:tableStyleId>{5202B0CA-FC54-4496-8BCA-5EF66A818D29}</a:tableStyleId>
              </a:tblPr>
              <a:tblGrid>
                <a:gridCol w="1043228">
                  <a:extLst>
                    <a:ext uri="{9D8B030D-6E8A-4147-A177-3AD203B41FA5}">
                      <a16:colId xmlns:a16="http://schemas.microsoft.com/office/drawing/2014/main" val="20000"/>
                    </a:ext>
                  </a:extLst>
                </a:gridCol>
                <a:gridCol w="2185500">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328645">
                <a:tc>
                  <a:txBody>
                    <a:bodyPr/>
                    <a:lstStyle/>
                    <a:p>
                      <a:pPr marL="0" marR="0" lvl="0" indent="0" algn="ctr" defTabSz="914400" rtl="0" fontAlgn="auto" hangingPunct="1">
                        <a:lnSpc>
                          <a:spcPct val="100000"/>
                        </a:lnSpc>
                        <a:spcBef>
                          <a:spcPts val="0"/>
                        </a:spcBef>
                        <a:spcAft>
                          <a:spcPts val="0"/>
                        </a:spcAft>
                        <a:buNone/>
                        <a:tabLst/>
                      </a:pPr>
                      <a:r>
                        <a:rPr lang="en-GB" sz="1100" b="1" kern="1200" dirty="0" err="1">
                          <a:solidFill>
                            <a:schemeClr val="tx1"/>
                          </a:solidFill>
                          <a:latin typeface="Century Gothic" pitchFamily="34"/>
                          <a:ea typeface="Calibri" pitchFamily="34"/>
                          <a:cs typeface="Times New Roman" pitchFamily="18"/>
                        </a:rPr>
                        <a:t>Wharth</a:t>
                      </a:r>
                      <a:r>
                        <a:rPr lang="en-GB" sz="1100" b="1" kern="1200" dirty="0">
                          <a:solidFill>
                            <a:schemeClr val="tx1"/>
                          </a:solidFill>
                          <a:latin typeface="Century Gothic" pitchFamily="34"/>
                          <a:ea typeface="Calibri" pitchFamily="34"/>
                          <a:cs typeface="Times New Roman" pitchFamily="18"/>
                        </a:rPr>
                        <a:t> mills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rgbClr val="000000"/>
                          </a:solidFill>
                          <a:latin typeface="Century Gothic" pitchFamily="34"/>
                          <a:ea typeface="Calibri" pitchFamily="34"/>
                          <a:cs typeface="Times New Roman" pitchFamily="18"/>
                        </a:rPr>
                        <a:t>This was a prisoner of war camp on the outskirts of Bury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lvl="0" algn="ctr"/>
                      <a:r>
                        <a:rPr lang="en-GB" sz="1100" b="1" kern="1200" dirty="0">
                          <a:solidFill>
                            <a:schemeClr val="tx1"/>
                          </a:solidFill>
                          <a:latin typeface="Century Gothic" pitchFamily="34"/>
                          <a:ea typeface="Calibri" pitchFamily="34"/>
                          <a:cs typeface="Times New Roman" pitchFamily="18"/>
                        </a:rPr>
                        <a:t>black pudding</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b="0" i="0" kern="1200" dirty="0">
                          <a:solidFill>
                            <a:schemeClr val="dk1"/>
                          </a:solidFill>
                          <a:effectLst/>
                          <a:latin typeface="Century Gothic" panose="020B0502020202020204" pitchFamily="34" charset="0"/>
                          <a:ea typeface="+mn-ea"/>
                          <a:cs typeface="+mn-cs"/>
                        </a:rPr>
                        <a:t>A black sausage containing pork, dried pig's blood, and suet which is strongly associated with Bury</a:t>
                      </a:r>
                      <a:endParaRPr lang="en-GB" sz="1000" kern="1200" dirty="0">
                        <a:solidFill>
                          <a:srgbClr val="000000"/>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83492">
                <a:tc>
                  <a:txBody>
                    <a:bodyPr/>
                    <a:lstStyle/>
                    <a:p>
                      <a:pPr lvl="0" algn="ctr"/>
                      <a:r>
                        <a:rPr lang="en-GB" sz="1100" b="1" kern="1200" dirty="0">
                          <a:solidFill>
                            <a:schemeClr val="tx1"/>
                          </a:solidFill>
                          <a:latin typeface="Century Gothic" pitchFamily="34"/>
                          <a:ea typeface="Calibri" pitchFamily="34"/>
                          <a:cs typeface="Times New Roman" pitchFamily="18"/>
                        </a:rPr>
                        <a:t>Bury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rgbClr val="000000"/>
                          </a:solidFill>
                          <a:latin typeface="Century Gothic" pitchFamily="34"/>
                          <a:ea typeface="Calibri" pitchFamily="34"/>
                          <a:cs typeface="Times New Roman" pitchFamily="18"/>
                        </a:rPr>
                        <a:t>The name originates from an old English word meaning fort. Castle or stronghold</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3930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market</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000" kern="1200" dirty="0">
                          <a:solidFill>
                            <a:srgbClr val="000000"/>
                          </a:solidFill>
                          <a:latin typeface="Century Gothic" pitchFamily="34"/>
                          <a:ea typeface="Calibri" pitchFamily="34"/>
                          <a:cs typeface="Times New Roman" pitchFamily="18"/>
                        </a:rPr>
                        <a:t>Usually an outdoor area where people sell a variety of goods but not from a shop</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71290">
                <a:tc>
                  <a:txBody>
                    <a:bodyPr/>
                    <a:lstStyle/>
                    <a:p>
                      <a:pPr lvl="0" algn="ctr"/>
                      <a:r>
                        <a:rPr lang="en-GB" sz="1100" b="1" kern="1200" dirty="0">
                          <a:solidFill>
                            <a:schemeClr val="tx1"/>
                          </a:solidFill>
                          <a:latin typeface="Century Gothic" pitchFamily="34"/>
                          <a:ea typeface="Calibri" pitchFamily="34"/>
                          <a:cs typeface="Times New Roman" pitchFamily="18"/>
                        </a:rPr>
                        <a:t>industrial revolution</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rgbClr val="000000"/>
                          </a:solidFill>
                          <a:latin typeface="Century Gothic" pitchFamily="34"/>
                          <a:ea typeface="Calibri" pitchFamily="34"/>
                          <a:cs typeface="Times New Roman" pitchFamily="18"/>
                        </a:rPr>
                        <a:t>Began in around 1760 and lasted for about 100 years. It is when machinery was introduced to mass produce goods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82349">
                <a:tc>
                  <a:txBody>
                    <a:bodyPr/>
                    <a:lstStyle/>
                    <a:p>
                      <a:pPr lvl="0" algn="ctr"/>
                      <a:r>
                        <a:rPr lang="en-GB" sz="1100" b="1" kern="1200" dirty="0">
                          <a:solidFill>
                            <a:schemeClr val="tx1"/>
                          </a:solidFill>
                          <a:latin typeface="Century Gothic" pitchFamily="34"/>
                          <a:ea typeface="Calibri" pitchFamily="34"/>
                          <a:cs typeface="Times New Roman" pitchFamily="18"/>
                        </a:rPr>
                        <a:t>steam train</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rgbClr val="000000"/>
                          </a:solidFill>
                          <a:latin typeface="Century Gothic" pitchFamily="34"/>
                          <a:ea typeface="Calibri" pitchFamily="34"/>
                          <a:cs typeface="Times New Roman" pitchFamily="18"/>
                        </a:rPr>
                        <a:t>These were locomotives powered by coal and had chimneys which puffed out steam.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extLst>
              <p:ext uri="{D42A27DB-BD31-4B8C-83A1-F6EECF244321}">
                <p14:modId xmlns:p14="http://schemas.microsoft.com/office/powerpoint/2010/main" val="4175415623"/>
              </p:ext>
            </p:extLst>
          </p:nvPr>
        </p:nvGraphicFramePr>
        <p:xfrm>
          <a:off x="573112" y="1671635"/>
          <a:ext cx="2782338" cy="3199977"/>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algn="ctr"/>
                      <a:r>
                        <a:rPr lang="en-GB" sz="1400" b="1" dirty="0">
                          <a:solidFill>
                            <a:schemeClr val="tx1"/>
                          </a:solidFill>
                          <a:latin typeface="Century Gothic" panose="020B0502020202020204" pitchFamily="34" charset="0"/>
                        </a:rPr>
                        <a:t>Know why Bury exists in the first place</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algn="ctr"/>
                      <a:r>
                        <a:rPr lang="en-GB" sz="1100" b="0" dirty="0">
                          <a:latin typeface="Century Gothic" panose="020B0502020202020204" pitchFamily="34" charset="0"/>
                        </a:rPr>
                        <a:t>Know the impact of the industrial revolution on Bury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algn="ctr"/>
                      <a:r>
                        <a:rPr lang="en-GB" sz="1100" b="0" dirty="0">
                          <a:latin typeface="Century Gothic" panose="020B0502020202020204" pitchFamily="34" charset="0"/>
                        </a:rPr>
                        <a:t>Know how evidence of the industrial revolution can be seen in Bury today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algn="ctr"/>
                      <a:r>
                        <a:rPr lang="en-GB" sz="1100" b="0" dirty="0">
                          <a:latin typeface="Century Gothic" panose="020B0502020202020204" pitchFamily="34" charset="0"/>
                        </a:rPr>
                        <a:t>Know about Bury market and its importance in promoting </a:t>
                      </a:r>
                      <a:r>
                        <a:rPr lang="en-GB" sz="1100" b="0" dirty="0" err="1">
                          <a:latin typeface="Century Gothic" panose="020B0502020202020204" pitchFamily="34" charset="0"/>
                        </a:rPr>
                        <a:t>Bury’s</a:t>
                      </a:r>
                      <a:r>
                        <a:rPr lang="en-GB" sz="1100" b="0" dirty="0">
                          <a:latin typeface="Century Gothic" panose="020B0502020202020204" pitchFamily="34" charset="0"/>
                        </a:rPr>
                        <a:t> name</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algn="ctr"/>
                      <a:r>
                        <a:rPr lang="en-GB" sz="1100" b="0" dirty="0">
                          <a:latin typeface="Century Gothic" panose="020B0502020202020204" pitchFamily="34" charset="0"/>
                        </a:rPr>
                        <a:t>Know how Bury had a prisoner of war camp during WW2</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algn="ctr"/>
                      <a:r>
                        <a:rPr lang="en-GB" sz="1100" b="0" dirty="0">
                          <a:latin typeface="Century Gothic" panose="020B0502020202020204" pitchFamily="34" charset="0"/>
                        </a:rPr>
                        <a:t>Know about steam trains and how these were very important form of travel in the past</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2" y="1120449"/>
            <a:ext cx="7925796" cy="330980"/>
          </a:xfrm>
          <a:prstGeom prst="rect">
            <a:avLst/>
          </a:prstGeom>
          <a:noFill/>
          <a:ln cap="flat">
            <a:noFill/>
            <a:prstDash val="solid"/>
          </a:ln>
        </p:spPr>
        <p:txBody>
          <a:bodyPr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Local History - Bury</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3</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1026" name="Picture 2" descr="Bury Market : Understanding and Enhancing the Community Value of  Traditional Retail Markets in UK Cities">
            <a:extLst>
              <a:ext uri="{FF2B5EF4-FFF2-40B4-BE49-F238E27FC236}">
                <a16:creationId xmlns:a16="http://schemas.microsoft.com/office/drawing/2014/main" id="{6D6169FD-5265-465D-A665-F9B5396683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7980" y="3776462"/>
            <a:ext cx="2100179" cy="157310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A picture containing road, train, several&#10;&#10;Description automatically generated">
            <a:extLst>
              <a:ext uri="{FF2B5EF4-FFF2-40B4-BE49-F238E27FC236}">
                <a16:creationId xmlns:a16="http://schemas.microsoft.com/office/drawing/2014/main" id="{E9D7A56C-CA10-4387-84BE-8EFFF16D53A8}"/>
              </a:ext>
            </a:extLst>
          </p:cNvPr>
          <p:cNvPicPr>
            <a:picLocks noChangeAspect="1"/>
          </p:cNvPicPr>
          <p:nvPr/>
        </p:nvPicPr>
        <p:blipFill>
          <a:blip r:embed="rId4"/>
          <a:stretch>
            <a:fillRect/>
          </a:stretch>
        </p:blipFill>
        <p:spPr>
          <a:xfrm>
            <a:off x="6887980" y="2090866"/>
            <a:ext cx="2100179" cy="1573107"/>
          </a:xfrm>
          <a:prstGeom prst="rect">
            <a:avLst/>
          </a:prstGeom>
        </p:spPr>
      </p:pic>
      <p:pic>
        <p:nvPicPr>
          <p:cNvPr id="1028" name="Picture 4" descr="Image result for black pudding definition">
            <a:extLst>
              <a:ext uri="{FF2B5EF4-FFF2-40B4-BE49-F238E27FC236}">
                <a16:creationId xmlns:a16="http://schemas.microsoft.com/office/drawing/2014/main" id="{BEB1B0DB-5A41-4525-BCCB-776822B019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87980" y="975640"/>
            <a:ext cx="1826650" cy="943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1648860"/>
      </p:ext>
    </p:extLst>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0" y="0"/>
            <a:ext cx="9143999" cy="6435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4</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How did Britain change between the end of the Iron age and the end of the Roman occupation?</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3"/>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why the Romans came to Britain in the first place</a:t>
            </a:r>
          </a:p>
        </p:txBody>
      </p:sp>
      <p:sp>
        <p:nvSpPr>
          <p:cNvPr id="10" name="Rectangle 9">
            <a:extLst>
              <a:ext uri="{FF2B5EF4-FFF2-40B4-BE49-F238E27FC236}">
                <a16:creationId xmlns:a16="http://schemas.microsoft.com/office/drawing/2014/main" id="{023E87D9-DD69-46C0-A9E3-1468C531A59F}"/>
              </a:ext>
            </a:extLst>
          </p:cNvPr>
          <p:cNvSpPr/>
          <p:nvPr/>
        </p:nvSpPr>
        <p:spPr>
          <a:xfrm>
            <a:off x="3430987" y="2065562"/>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the Romans changed the landscape in Britain</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1" y="2050958"/>
            <a:ext cx="2401294" cy="9012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why there was some resistance to the Roman occupation</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1" y="2952216"/>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Consider what was the most important change the Romans brought to Britain </a:t>
            </a:r>
          </a:p>
        </p:txBody>
      </p:sp>
      <p:sp>
        <p:nvSpPr>
          <p:cNvPr id="13" name="Rectangle 12">
            <a:extLst>
              <a:ext uri="{FF2B5EF4-FFF2-40B4-BE49-F238E27FC236}">
                <a16:creationId xmlns:a16="http://schemas.microsoft.com/office/drawing/2014/main" id="{B31E5F52-6E2D-4D25-8FBE-A79D1F4B0D94}"/>
              </a:ext>
            </a:extLst>
          </p:cNvPr>
          <p:cNvSpPr/>
          <p:nvPr/>
        </p:nvSpPr>
        <p:spPr>
          <a:xfrm>
            <a:off x="4905957" y="3001223"/>
            <a:ext cx="2401294" cy="7686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why the Romans left Britain</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nvGraphicFramePr>
        <p:xfrm>
          <a:off x="78685" y="3830541"/>
          <a:ext cx="8996304" cy="2682240"/>
        </p:xfrm>
        <a:graphic>
          <a:graphicData uri="http://schemas.openxmlformats.org/drawingml/2006/table">
            <a:tbl>
              <a:tblPr firstRow="1" bandRow="1">
                <a:tableStyleId>{5C22544A-7EE6-4342-B048-85BDC9FD1C3A}</a:tableStyleId>
              </a:tblPr>
              <a:tblGrid>
                <a:gridCol w="2998768">
                  <a:extLst>
                    <a:ext uri="{9D8B030D-6E8A-4147-A177-3AD203B41FA5}">
                      <a16:colId xmlns:a16="http://schemas.microsoft.com/office/drawing/2014/main" val="2651351961"/>
                    </a:ext>
                  </a:extLst>
                </a:gridCol>
                <a:gridCol w="2998768">
                  <a:extLst>
                    <a:ext uri="{9D8B030D-6E8A-4147-A177-3AD203B41FA5}">
                      <a16:colId xmlns:a16="http://schemas.microsoft.com/office/drawing/2014/main" val="2483137933"/>
                    </a:ext>
                  </a:extLst>
                </a:gridCol>
                <a:gridCol w="2998768">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be able to place events, people and changes of British, local and world history on a timeline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accurately set out different events onto a timeline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appreciate that some major events in the past caused a major change to the British landscape, e.g., Roman occupation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Sequence several events, artefacts or historical figures on a timeline using dates, including those that are sometimes further apart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Know how to use the timeline in relation to the unit being studied.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spc="0" dirty="0">
                          <a:solidFill>
                            <a:schemeClr val="tx1"/>
                          </a:solidFill>
                          <a:effectLst/>
                          <a:latin typeface="Century Gothic" panose="020B0502020202020204" pitchFamily="34" charset="0"/>
                          <a:ea typeface="Arial" panose="020B0604020202020204" pitchFamily="34" charset="0"/>
                          <a:cs typeface="Arial" panose="020B0604020202020204" pitchFamily="34" charset="0"/>
                        </a:rPr>
                        <a:t>Use words and phrases: century, decade</a:t>
                      </a:r>
                    </a:p>
                  </a:txBody>
                  <a:tcPr/>
                </a:tc>
                <a:tc>
                  <a:txBody>
                    <a:bodyPr/>
                    <a:lstStyle/>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Know the difference between primary and secondary sources of evidence</a:t>
                      </a: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Use a range of sources to collect information about the past</a:t>
                      </a: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Construct informed responses about one aspect of life </a:t>
                      </a:r>
                    </a:p>
                    <a:p>
                      <a:pPr marL="0" indent="0">
                        <a:lnSpc>
                          <a:spcPct val="115000"/>
                        </a:lnSpc>
                        <a:spcAft>
                          <a:spcPts val="0"/>
                        </a:spcAft>
                        <a:buFont typeface="Arial" panose="020B0604020202020204" pitchFamily="34" charset="0"/>
                        <a:buNone/>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tc>
                  <a:txBody>
                    <a:bodyPr/>
                    <a:lstStyle/>
                    <a:p>
                      <a:pPr marL="171450" indent="-171450" algn="l">
                        <a:lnSpc>
                          <a:spcPct val="115000"/>
                        </a:lnSpc>
                        <a:spcBef>
                          <a:spcPts val="285"/>
                        </a:spcBef>
                        <a:spcAft>
                          <a:spcPts val="0"/>
                        </a:spcAft>
                        <a:buFont typeface="Arial" panose="020B0604020202020204" pitchFamily="34" charset="0"/>
                        <a:buChar cha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Look at more than two versions of the same event or story in history and identifies differences</a:t>
                      </a:r>
                      <a:endParaRPr lang="en-GB" sz="1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Investigate different accounts of historical events and explain some of the reasons why the accounts may be different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begin to talk about the impact of a past action on our lives today</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be able to talk about similarities and differences between different times in the past according to the periods of history studied</a:t>
                      </a:r>
                    </a:p>
                    <a:p>
                      <a:pPr marL="0" indent="0">
                        <a:buFont typeface="Arial" panose="020B0604020202020204" pitchFamily="34" charset="0"/>
                        <a:buNone/>
                      </a:pPr>
                      <a:endParaRPr lang="en-GB" sz="1000" dirty="0">
                        <a:latin typeface="Century Gothic" panose="020B0502020202020204" pitchFamily="34" charset="0"/>
                      </a:endParaRP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2598395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507351" y="1671635"/>
          <a:ext cx="3228728" cy="3556091"/>
        </p:xfrm>
        <a:graphic>
          <a:graphicData uri="http://schemas.openxmlformats.org/drawingml/2006/table">
            <a:tbl>
              <a:tblPr firstRow="1" bandRow="1">
                <a:effectLst/>
                <a:tableStyleId>{5202B0CA-FC54-4496-8BCA-5EF66A818D29}</a:tableStyleId>
              </a:tblPr>
              <a:tblGrid>
                <a:gridCol w="1043228">
                  <a:extLst>
                    <a:ext uri="{9D8B030D-6E8A-4147-A177-3AD203B41FA5}">
                      <a16:colId xmlns:a16="http://schemas.microsoft.com/office/drawing/2014/main" val="20000"/>
                    </a:ext>
                  </a:extLst>
                </a:gridCol>
                <a:gridCol w="2185500">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centurion</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dirty="0">
                          <a:solidFill>
                            <a:schemeClr val="tx1"/>
                          </a:solidFill>
                          <a:latin typeface="Century Gothic" pitchFamily="34"/>
                        </a:rPr>
                        <a:t>A commander of a group of 100 Roman soldiers</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Londinium</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dirty="0">
                          <a:solidFill>
                            <a:schemeClr val="tx1"/>
                          </a:solidFill>
                          <a:latin typeface="Century Gothic" pitchFamily="34"/>
                        </a:rPr>
                        <a:t>This was the Roman name for London</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1057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Romanisation</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dirty="0">
                          <a:solidFill>
                            <a:schemeClr val="tx1"/>
                          </a:solidFill>
                          <a:latin typeface="Century Gothic" pitchFamily="34"/>
                        </a:rPr>
                        <a:t>When the countries that the Romans conquered became very much like Rome</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3921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invade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100" dirty="0">
                          <a:solidFill>
                            <a:schemeClr val="tx1"/>
                          </a:solidFill>
                          <a:latin typeface="Century Gothic" pitchFamily="34"/>
                        </a:rPr>
                        <a:t>Enter a place or land with the intention of occupying it</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8234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aqueduct</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b="0" i="0" u="none" strike="noStrike" kern="1200" dirty="0">
                          <a:solidFill>
                            <a:schemeClr val="tx1"/>
                          </a:solidFill>
                          <a:latin typeface="Century Gothic" pitchFamily="34"/>
                        </a:rPr>
                        <a:t>A large system, like a bridge, for carrying water from one place to another</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8234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senate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dirty="0">
                          <a:solidFill>
                            <a:schemeClr val="tx1"/>
                          </a:solidFill>
                          <a:latin typeface="Century Gothic" pitchFamily="34"/>
                        </a:rPr>
                        <a:t>Similar to the Roman version of our parliament</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671635"/>
          <a:ext cx="2782338" cy="3487256"/>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lvl="0" algn="ctr"/>
                      <a:r>
                        <a:rPr lang="en-GB" sz="1400" b="1" kern="1200" dirty="0">
                          <a:solidFill>
                            <a:srgbClr val="000000"/>
                          </a:solidFill>
                          <a:latin typeface="Century Gothic" pitchFamily="34"/>
                          <a:ea typeface="Calibri" pitchFamily="34"/>
                          <a:cs typeface="Times New Roman" pitchFamily="18"/>
                        </a:rPr>
                        <a:t>Know how Britain changed between the end of the Iron Age and the end of the Roman occupation</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why the Romans came to Britain in the first place</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the Romans changed the landscape in Britain</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why there was some resistance to the Roman occupation</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Consider what was the most important change the Romans brought to Britain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why the Romans left Britain</a:t>
                      </a:r>
                    </a:p>
                    <a:p>
                      <a:pPr lvl="0" algn="ctr"/>
                      <a:endParaRPr lang="en-GB" sz="1100" b="0" kern="1200" dirty="0">
                        <a:solidFill>
                          <a:srgbClr val="000000"/>
                        </a:solidFill>
                        <a:latin typeface="Century Gothic" pitchFamily="34"/>
                        <a:ea typeface="Calibri" pitchFamily="34"/>
                        <a:cs typeface="Times New Roman" pitchFamily="18"/>
                      </a:endParaRP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2" y="1120449"/>
            <a:ext cx="7925796" cy="330980"/>
          </a:xfrm>
          <a:prstGeom prst="rect">
            <a:avLst/>
          </a:prstGeom>
          <a:noFill/>
          <a:ln cap="flat">
            <a:noFill/>
            <a:prstDash val="solid"/>
          </a:ln>
        </p:spPr>
        <p:txBody>
          <a:bodyPr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Chronology – End of Iron Age to end of Roman occupation</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4</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14" name="Picture 17">
            <a:extLst>
              <a:ext uri="{FF2B5EF4-FFF2-40B4-BE49-F238E27FC236}">
                <a16:creationId xmlns:a16="http://schemas.microsoft.com/office/drawing/2014/main" id="{2B73F144-A0EE-41A0-9BFD-31F99A621188}"/>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t="4187"/>
          <a:stretch/>
        </p:blipFill>
        <p:spPr bwMode="auto">
          <a:xfrm>
            <a:off x="6835965" y="1451430"/>
            <a:ext cx="2200211" cy="1307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What The Romans Did To Us? Innovation Or Exploitation In Roman Britain -  HistoryExtra">
            <a:extLst>
              <a:ext uri="{FF2B5EF4-FFF2-40B4-BE49-F238E27FC236}">
                <a16:creationId xmlns:a16="http://schemas.microsoft.com/office/drawing/2014/main" id="{1DF923FA-DE72-4815-A619-CF67E35D1E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965" y="2835759"/>
            <a:ext cx="2200211" cy="146414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uled Britannia: 8 Events That Defined Roman Britain">
            <a:extLst>
              <a:ext uri="{FF2B5EF4-FFF2-40B4-BE49-F238E27FC236}">
                <a16:creationId xmlns:a16="http://schemas.microsoft.com/office/drawing/2014/main" id="{873F3984-9D97-4190-A863-F7698D18F1B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5965" y="4376554"/>
            <a:ext cx="2191481" cy="1408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2141840"/>
      </p:ext>
    </p:extLst>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0" y="1"/>
            <a:ext cx="9143999" cy="6756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4</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Why was Ancient Egypt’s civilization ahead of its time?</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2"/>
            <a:ext cx="2401294" cy="11070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what was happening in Britain when the Ancient Egyptians were at their most powerful </a:t>
            </a:r>
          </a:p>
        </p:txBody>
      </p:sp>
      <p:sp>
        <p:nvSpPr>
          <p:cNvPr id="10" name="Rectangle 9">
            <a:extLst>
              <a:ext uri="{FF2B5EF4-FFF2-40B4-BE49-F238E27FC236}">
                <a16:creationId xmlns:a16="http://schemas.microsoft.com/office/drawing/2014/main" id="{023E87D9-DD69-46C0-A9E3-1468C531A59F}"/>
              </a:ext>
            </a:extLst>
          </p:cNvPr>
          <p:cNvSpPr/>
          <p:nvPr/>
        </p:nvSpPr>
        <p:spPr>
          <a:xfrm>
            <a:off x="3252083" y="2065562"/>
            <a:ext cx="2790908" cy="13634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Understand how archaeologists have helped us know what happened in Ancient Egypt, Ancient Sumer, the Indus Valley and the Shan Dynasty many years ago</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0" y="2066754"/>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the Ancient Egyptians were  influenced by the Gods </a:t>
            </a:r>
          </a:p>
        </p:txBody>
      </p:sp>
      <p:sp>
        <p:nvSpPr>
          <p:cNvPr id="12" name="Rectangle 11">
            <a:extLst>
              <a:ext uri="{FF2B5EF4-FFF2-40B4-BE49-F238E27FC236}">
                <a16:creationId xmlns:a16="http://schemas.microsoft.com/office/drawing/2014/main" id="{52041F6A-F7D2-4D38-A267-E07A7365E804}"/>
              </a:ext>
            </a:extLst>
          </p:cNvPr>
          <p:cNvSpPr/>
          <p:nvPr/>
        </p:nvSpPr>
        <p:spPr>
          <a:xfrm>
            <a:off x="6257676" y="3159927"/>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the powerful Egyptians create a culture of slavery</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nvGraphicFramePr>
        <p:xfrm>
          <a:off x="73848" y="4124528"/>
          <a:ext cx="8996304" cy="2483676"/>
        </p:xfrm>
        <a:graphic>
          <a:graphicData uri="http://schemas.openxmlformats.org/drawingml/2006/table">
            <a:tbl>
              <a:tblPr firstRow="1" bandRow="1">
                <a:tableStyleId>{5C22544A-7EE6-4342-B048-85BDC9FD1C3A}</a:tableStyleId>
              </a:tblPr>
              <a:tblGrid>
                <a:gridCol w="3467597">
                  <a:extLst>
                    <a:ext uri="{9D8B030D-6E8A-4147-A177-3AD203B41FA5}">
                      <a16:colId xmlns:a16="http://schemas.microsoft.com/office/drawing/2014/main" val="2651351961"/>
                    </a:ext>
                  </a:extLst>
                </a:gridCol>
                <a:gridCol w="2529939">
                  <a:extLst>
                    <a:ext uri="{9D8B030D-6E8A-4147-A177-3AD203B41FA5}">
                      <a16:colId xmlns:a16="http://schemas.microsoft.com/office/drawing/2014/main" val="2483137933"/>
                    </a:ext>
                  </a:extLst>
                </a:gridCol>
                <a:gridCol w="2998768">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be able to place events, people and changes of British, local and world history on a timeline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accurately set out different events onto a timeline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Sequence several events, artefacts or historical figures on a timeline using dates, including those that are sometimes further apart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Know how to use the timeline in relation to the unit being studied.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spc="0" dirty="0">
                          <a:solidFill>
                            <a:schemeClr val="tx1"/>
                          </a:solidFill>
                          <a:effectLst/>
                          <a:latin typeface="Century Gothic" panose="020B0502020202020204" pitchFamily="34" charset="0"/>
                          <a:ea typeface="Arial" panose="020B0604020202020204" pitchFamily="34" charset="0"/>
                          <a:cs typeface="Arial" panose="020B0604020202020204" pitchFamily="34" charset="0"/>
                        </a:rPr>
                        <a:t>Use words and phrases: century, decade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kern="1200" dirty="0">
                          <a:solidFill>
                            <a:schemeClr val="tx1"/>
                          </a:solidFill>
                          <a:effectLst/>
                          <a:latin typeface="Century Gothic" panose="020B0502020202020204" pitchFamily="34" charset="0"/>
                          <a:ea typeface="+mn-ea"/>
                          <a:cs typeface="+mn-cs"/>
                        </a:rPr>
                        <a:t>Know how some historical events/periods occurred concurrently in different locations, e.g. Indus Valley and Ancient Egypt.</a:t>
                      </a:r>
                      <a:endParaRPr lang="en-GB" sz="1000" dirty="0">
                        <a:latin typeface="Century Gothic" panose="020B0502020202020204" pitchFamily="34" charset="0"/>
                      </a:endParaRPr>
                    </a:p>
                  </a:txBody>
                  <a:tcPr/>
                </a:tc>
                <a:tc>
                  <a:txBody>
                    <a:bodyPr/>
                    <a:lstStyle/>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Know the difference between primary and secondary sources of evidence</a:t>
                      </a: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Use a range of sources to collect information about the past</a:t>
                      </a: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Construct informed responses about one aspect of life </a:t>
                      </a:r>
                    </a:p>
                    <a:p>
                      <a:pPr marL="0" indent="0">
                        <a:buFont typeface="Arial" panose="020B0604020202020204" pitchFamily="34" charset="0"/>
                        <a:buNone/>
                      </a:pPr>
                      <a:endParaRPr lang="en-GB" sz="1000" dirty="0">
                        <a:latin typeface="Century Gothic" panose="020B0502020202020204" pitchFamily="34" charset="0"/>
                      </a:endParaRPr>
                    </a:p>
                  </a:txBody>
                  <a:tcPr/>
                </a:tc>
                <a:tc>
                  <a:txBody>
                    <a:bodyPr/>
                    <a:lstStyle/>
                    <a:p>
                      <a:pPr marL="171450" indent="-171450" algn="l">
                        <a:lnSpc>
                          <a:spcPct val="115000"/>
                        </a:lnSpc>
                        <a:spcBef>
                          <a:spcPts val="285"/>
                        </a:spcBef>
                        <a:spcAft>
                          <a:spcPts val="0"/>
                        </a:spcAft>
                        <a:buFont typeface="Arial" panose="020B0604020202020204" pitchFamily="34" charset="0"/>
                        <a:buChar cha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Look at more than two versions of the same event or story in history and identifies differences</a:t>
                      </a:r>
                      <a:endParaRPr lang="en-GB" sz="1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Investigate different accounts of historical events and explain some of the reasons why the accounts may be different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begin to talk about the impact of a past action on our lives today</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be able to talk about similarities and differences between different times in the past according to the periods of history studied</a:t>
                      </a: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42124234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505964" y="1568388"/>
          <a:ext cx="3228728" cy="3772464"/>
        </p:xfrm>
        <a:graphic>
          <a:graphicData uri="http://schemas.openxmlformats.org/drawingml/2006/table">
            <a:tbl>
              <a:tblPr firstRow="1" bandRow="1">
                <a:effectLst/>
                <a:tableStyleId>{5202B0CA-FC54-4496-8BCA-5EF66A818D29}</a:tableStyleId>
              </a:tblPr>
              <a:tblGrid>
                <a:gridCol w="1043228">
                  <a:extLst>
                    <a:ext uri="{9D8B030D-6E8A-4147-A177-3AD203B41FA5}">
                      <a16:colId xmlns:a16="http://schemas.microsoft.com/office/drawing/2014/main" val="20000"/>
                    </a:ext>
                  </a:extLst>
                </a:gridCol>
                <a:gridCol w="2185500">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pharaohs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chemeClr val="tx1"/>
                          </a:solidFill>
                          <a:effectLst/>
                          <a:latin typeface="Century Gothic" panose="020B0502020202020204" pitchFamily="34" charset="0"/>
                          <a:ea typeface="+mn-ea"/>
                          <a:cs typeface="+mn-cs"/>
                        </a:rPr>
                        <a:t>Originally meant ‘great house’, but came to mean the person who resided in it</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pyramid</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chemeClr val="tx1"/>
                          </a:solidFill>
                          <a:effectLst/>
                          <a:latin typeface="Century Gothic" panose="020B0502020202020204" pitchFamily="34" charset="0"/>
                          <a:ea typeface="+mn-ea"/>
                          <a:cs typeface="+mn-cs"/>
                        </a:rPr>
                        <a:t>A geometrical term that refers to part of the burial complexes for Egyptian pharaohs</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8083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hieroglyphs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chemeClr val="tx1"/>
                          </a:solidFill>
                          <a:effectLst/>
                          <a:latin typeface="Century Gothic" panose="020B0502020202020204" pitchFamily="34" charset="0"/>
                          <a:ea typeface="+mn-ea"/>
                          <a:cs typeface="+mn-cs"/>
                        </a:rPr>
                        <a:t>Refers to the fact that it is carving for sacred things, but hieroglyphs were also written on papyrus</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3921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vizier</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000" b="0" i="0" u="none" strike="noStrike" kern="1200" dirty="0">
                          <a:solidFill>
                            <a:schemeClr val="tx1"/>
                          </a:solidFill>
                          <a:effectLst/>
                          <a:latin typeface="Century Gothic" panose="020B0502020202020204" pitchFamily="34" charset="0"/>
                          <a:ea typeface="+mn-ea"/>
                          <a:cs typeface="+mn-cs"/>
                        </a:rPr>
                        <a:t>The most powerful position after the king. A vizier was the equivalent of a modern</a:t>
                      </a:r>
                      <a:r>
                        <a:rPr lang="en-GB" sz="1000" b="0" i="0" u="none" strike="noStrike" kern="1200" baseline="0" dirty="0">
                          <a:solidFill>
                            <a:schemeClr val="tx1"/>
                          </a:solidFill>
                          <a:effectLst/>
                          <a:latin typeface="Century Gothic" panose="020B0502020202020204" pitchFamily="34" charset="0"/>
                          <a:ea typeface="+mn-ea"/>
                          <a:cs typeface="+mn-cs"/>
                        </a:rPr>
                        <a:t> </a:t>
                      </a:r>
                      <a:r>
                        <a:rPr lang="en-GB" sz="1000" b="0" i="0" u="none" strike="noStrike" kern="1200" dirty="0">
                          <a:solidFill>
                            <a:schemeClr val="tx1"/>
                          </a:solidFill>
                          <a:effectLst/>
                          <a:latin typeface="Century Gothic" panose="020B0502020202020204" pitchFamily="34" charset="0"/>
                          <a:ea typeface="+mn-ea"/>
                          <a:cs typeface="+mn-cs"/>
                        </a:rPr>
                        <a:t>day prime minister.</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023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sarcophagus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chemeClr val="tx1"/>
                          </a:solidFill>
                          <a:effectLst/>
                          <a:latin typeface="Century Gothic" panose="020B0502020202020204" pitchFamily="34" charset="0"/>
                          <a:ea typeface="+mn-ea"/>
                          <a:cs typeface="+mn-cs"/>
                        </a:rPr>
                        <a:t>Sarcophagus is a Greek word meaning flesh-eating and refers to the mummy case</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8234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papyrus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kern="1200" dirty="0">
                          <a:solidFill>
                            <a:schemeClr val="tx1"/>
                          </a:solidFill>
                          <a:effectLst/>
                          <a:latin typeface="Century Gothic" panose="020B0502020202020204" pitchFamily="34" charset="0"/>
                          <a:ea typeface="+mn-ea"/>
                          <a:cs typeface="+mn-cs"/>
                        </a:rPr>
                        <a:t>An Egyptian plant whose reeds are slit and placed in layers in order to form paper</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671635"/>
          <a:ext cx="2782338" cy="3459873"/>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lvl="0" algn="ctr"/>
                      <a:r>
                        <a:rPr lang="en-GB" sz="1400" b="1" kern="1200" dirty="0">
                          <a:solidFill>
                            <a:srgbClr val="000000"/>
                          </a:solidFill>
                          <a:latin typeface="Century Gothic" pitchFamily="34"/>
                          <a:ea typeface="Calibri" pitchFamily="34"/>
                          <a:cs typeface="Times New Roman" pitchFamily="18"/>
                        </a:rPr>
                        <a:t>Know that there were several advanced civilizations on Earth around 3000 years ago</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what was happening in Britain when the Ancient Egyptians were at their most powerful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Understand how archaeologists have helped us know what happened in Ancient Egypt, Ancient Sumer, the Indus Valley and the Shan Dynasty many years ago</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the Ancient Egyptians were  influenced by the Gods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the powerful Egyptians create a culture of slavery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2" y="1120449"/>
            <a:ext cx="7925796" cy="330980"/>
          </a:xfrm>
          <a:prstGeom prst="rect">
            <a:avLst/>
          </a:prstGeom>
          <a:noFill/>
          <a:ln cap="flat">
            <a:noFill/>
            <a:prstDash val="solid"/>
          </a:ln>
        </p:spPr>
        <p:txBody>
          <a:bodyPr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Civilizations – Ancient Egypt</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4</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10" name="Picture 14">
            <a:extLst>
              <a:ext uri="{FF2B5EF4-FFF2-40B4-BE49-F238E27FC236}">
                <a16:creationId xmlns:a16="http://schemas.microsoft.com/office/drawing/2014/main" id="{6B23D5B1-48FB-4D30-8170-DF4751DDF043}"/>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6822354" y="1451430"/>
            <a:ext cx="2133420" cy="1689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6">
            <a:extLst>
              <a:ext uri="{FF2B5EF4-FFF2-40B4-BE49-F238E27FC236}">
                <a16:creationId xmlns:a16="http://schemas.microsoft.com/office/drawing/2014/main" id="{C741B2DB-A311-4E83-8291-7A10A7A3016A}"/>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823741" y="3225110"/>
            <a:ext cx="1038225"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5" descr="The Sphinx in front of the Pyramid of Chephren - Marco Di Lauro/Getty Images">
            <a:extLst>
              <a:ext uri="{FF2B5EF4-FFF2-40B4-BE49-F238E27FC236}">
                <a16:creationId xmlns:a16="http://schemas.microsoft.com/office/drawing/2014/main" id="{7C87C30A-F723-48FE-9247-6E35A4195961}"/>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949628" y="3263210"/>
            <a:ext cx="1036637"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4" descr="Carved Steatite Scarab Amulet - c. 550 B.C. - PD Courtesy of Wikipedia.">
            <a:extLst>
              <a:ext uri="{FF2B5EF4-FFF2-40B4-BE49-F238E27FC236}">
                <a16:creationId xmlns:a16="http://schemas.microsoft.com/office/drawing/2014/main" id="{6C2302BC-514A-4D0B-ABAF-8361DFD6D9BA}"/>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372495" y="4330883"/>
            <a:ext cx="1033138"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1962306"/>
      </p:ext>
    </p:extLst>
  </p:cSld>
  <p:clrMapOvr>
    <a:masterClrMapping/>
  </p:clrMapOvr>
  <p:transition spd="slow"/>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0" y="1"/>
            <a:ext cx="9143999" cy="6289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 Black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4</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What did it mean to be a slave? </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2"/>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where slaves came from</a:t>
            </a:r>
          </a:p>
        </p:txBody>
      </p:sp>
      <p:sp>
        <p:nvSpPr>
          <p:cNvPr id="10" name="Rectangle 9">
            <a:extLst>
              <a:ext uri="{FF2B5EF4-FFF2-40B4-BE49-F238E27FC236}">
                <a16:creationId xmlns:a16="http://schemas.microsoft.com/office/drawing/2014/main" id="{023E87D9-DD69-46C0-A9E3-1468C531A59F}"/>
              </a:ext>
            </a:extLst>
          </p:cNvPr>
          <p:cNvSpPr/>
          <p:nvPr/>
        </p:nvSpPr>
        <p:spPr>
          <a:xfrm>
            <a:off x="3430987" y="2065562"/>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where slaves were taken to</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0" y="2066754"/>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why black people were enslaved</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1" y="3008598"/>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about how slaves were treated</a:t>
            </a:r>
          </a:p>
        </p:txBody>
      </p:sp>
      <p:sp>
        <p:nvSpPr>
          <p:cNvPr id="13" name="Rectangle 12">
            <a:extLst>
              <a:ext uri="{FF2B5EF4-FFF2-40B4-BE49-F238E27FC236}">
                <a16:creationId xmlns:a16="http://schemas.microsoft.com/office/drawing/2014/main" id="{B31E5F52-6E2D-4D25-8FBE-A79D1F4B0D94}"/>
              </a:ext>
            </a:extLst>
          </p:cNvPr>
          <p:cNvSpPr/>
          <p:nvPr/>
        </p:nvSpPr>
        <p:spPr>
          <a:xfrm>
            <a:off x="4905957" y="2966821"/>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about the people that tried to stop slavery</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nvGraphicFramePr>
        <p:xfrm>
          <a:off x="78685" y="3830541"/>
          <a:ext cx="8996304" cy="2651760"/>
        </p:xfrm>
        <a:graphic>
          <a:graphicData uri="http://schemas.openxmlformats.org/drawingml/2006/table">
            <a:tbl>
              <a:tblPr firstRow="1" bandRow="1">
                <a:tableStyleId>{5C22544A-7EE6-4342-B048-85BDC9FD1C3A}</a:tableStyleId>
              </a:tblPr>
              <a:tblGrid>
                <a:gridCol w="2998768">
                  <a:extLst>
                    <a:ext uri="{9D8B030D-6E8A-4147-A177-3AD203B41FA5}">
                      <a16:colId xmlns:a16="http://schemas.microsoft.com/office/drawing/2014/main" val="2651351961"/>
                    </a:ext>
                  </a:extLst>
                </a:gridCol>
                <a:gridCol w="2998768">
                  <a:extLst>
                    <a:ext uri="{9D8B030D-6E8A-4147-A177-3AD203B41FA5}">
                      <a16:colId xmlns:a16="http://schemas.microsoft.com/office/drawing/2014/main" val="2483137933"/>
                    </a:ext>
                  </a:extLst>
                </a:gridCol>
                <a:gridCol w="2998768">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entury Gothic" panose="020B0502020202020204" pitchFamily="34" charset="0"/>
                        </a:rPr>
                        <a:t>To be able to place events, people and changes of British, local and world history on a timeline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entury Gothic" panose="020B0502020202020204" pitchFamily="34" charset="0"/>
                        </a:rPr>
                        <a:t>To accurately set out different events onto a timeline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entury Gothic" panose="020B0502020202020204" pitchFamily="34" charset="0"/>
                        </a:rPr>
                        <a:t>To appreciate that some major events in the past caused a major change to the British landscape, e.g., abolishment of slavery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Sequence several events, artefacts or historical figures on a timeline using dates, including those that are sometimes further apart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Know how to use the timeline in relation to the unit being studied.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spc="0" dirty="0">
                          <a:solidFill>
                            <a:schemeClr val="tx1"/>
                          </a:solidFill>
                          <a:effectLst/>
                          <a:latin typeface="Century Gothic" panose="020B0502020202020204" pitchFamily="34" charset="0"/>
                          <a:ea typeface="Arial" panose="020B0604020202020204" pitchFamily="34" charset="0"/>
                          <a:cs typeface="Arial" panose="020B0604020202020204" pitchFamily="34" charset="0"/>
                        </a:rPr>
                        <a:t>Use words and phrases: century, decade</a:t>
                      </a:r>
                    </a:p>
                    <a:p>
                      <a:pPr marL="285750" indent="-285750" algn="l">
                        <a:buFont typeface="Wingdings" panose="05000000000000000000" pitchFamily="2" charset="2"/>
                        <a:buChar char="§"/>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tc>
                  <a:txBody>
                    <a:bodyPr/>
                    <a:lstStyle/>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Know the difference between primary and secondary sources of evidence</a:t>
                      </a: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Use a range of sources to collect information about the past</a:t>
                      </a: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Construct informed responses about one aspect of life </a:t>
                      </a:r>
                    </a:p>
                    <a:p>
                      <a:pPr marL="0" indent="0">
                        <a:lnSpc>
                          <a:spcPct val="115000"/>
                        </a:lnSpc>
                        <a:spcAft>
                          <a:spcPts val="0"/>
                        </a:spcAft>
                        <a:buFont typeface="Arial" panose="020B0604020202020204" pitchFamily="34" charset="0"/>
                        <a:buNone/>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tc>
                  <a:txBody>
                    <a:bodyPr/>
                    <a:lstStyle/>
                    <a:p>
                      <a:pPr marL="171450" indent="-171450" algn="l">
                        <a:lnSpc>
                          <a:spcPct val="115000"/>
                        </a:lnSpc>
                        <a:spcBef>
                          <a:spcPts val="285"/>
                        </a:spcBef>
                        <a:spcAft>
                          <a:spcPts val="0"/>
                        </a:spcAft>
                        <a:buFont typeface="Arial" panose="020B0604020202020204" pitchFamily="34" charset="0"/>
                        <a:buChar char="•"/>
                      </a:pPr>
                      <a:r>
                        <a:rPr lang="en-GB" sz="10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Look at more than two versions of the same event or story in history and identifies differences</a:t>
                      </a:r>
                      <a:endParaRPr lang="en-GB" sz="1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171450" indent="-171450">
                        <a:lnSpc>
                          <a:spcPct val="115000"/>
                        </a:lnSpc>
                        <a:spcAft>
                          <a:spcPts val="0"/>
                        </a:spcAft>
                        <a:buFont typeface="Arial" panose="020B0604020202020204" pitchFamily="34" charset="0"/>
                        <a:buChar char="•"/>
                      </a:pPr>
                      <a:r>
                        <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Investigate different accounts of historical events and explain some of the reasons why the accounts may be different</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begin to talk about the impact of a past action on our lives today</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be able to talk about similarities and differences between different times in the past according to the periods of history studied</a:t>
                      </a:r>
                    </a:p>
                    <a:p>
                      <a:pPr marL="0" indent="0">
                        <a:buFont typeface="Arial" panose="020B0604020202020204" pitchFamily="34" charset="0"/>
                        <a:buNone/>
                      </a:pPr>
                      <a:endParaRPr lang="en-GB" sz="1000" dirty="0">
                        <a:latin typeface="Century Gothic" panose="020B0502020202020204" pitchFamily="34" charset="0"/>
                      </a:endParaRP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14879655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419886" y="1449871"/>
          <a:ext cx="3529553" cy="3766522"/>
        </p:xfrm>
        <a:graphic>
          <a:graphicData uri="http://schemas.openxmlformats.org/drawingml/2006/table">
            <a:tbl>
              <a:tblPr firstRow="1" bandRow="1">
                <a:effectLst/>
                <a:tableStyleId>{5202B0CA-FC54-4496-8BCA-5EF66A818D29}</a:tableStyleId>
              </a:tblPr>
              <a:tblGrid>
                <a:gridCol w="1140427">
                  <a:extLst>
                    <a:ext uri="{9D8B030D-6E8A-4147-A177-3AD203B41FA5}">
                      <a16:colId xmlns:a16="http://schemas.microsoft.com/office/drawing/2014/main" val="20000"/>
                    </a:ext>
                  </a:extLst>
                </a:gridCol>
                <a:gridCol w="2389126">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428185">
                <a:tc>
                  <a:txBody>
                    <a:bodyPr/>
                    <a:lstStyle/>
                    <a:p>
                      <a:pPr marL="0" marR="0" lvl="0" indent="0" algn="ctr" defTabSz="914400" rtl="0" fontAlgn="auto" hangingPunct="1">
                        <a:lnSpc>
                          <a:spcPct val="100000"/>
                        </a:lnSpc>
                        <a:spcBef>
                          <a:spcPts val="0"/>
                        </a:spcBef>
                        <a:spcAft>
                          <a:spcPts val="0"/>
                        </a:spcAft>
                        <a:buNone/>
                        <a:tabLst/>
                      </a:pPr>
                      <a:r>
                        <a:rPr lang="en-GB" sz="1100" b="1" kern="1200" dirty="0">
                          <a:solidFill>
                            <a:srgbClr val="000000"/>
                          </a:solidFill>
                          <a:latin typeface="Century Gothic" pitchFamily="34"/>
                          <a:ea typeface="Calibri" pitchFamily="34"/>
                          <a:cs typeface="Times New Roman" pitchFamily="18"/>
                        </a:rPr>
                        <a:t>race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b="0" i="0" kern="1200" dirty="0">
                          <a:solidFill>
                            <a:schemeClr val="dk1"/>
                          </a:solidFill>
                          <a:effectLst/>
                          <a:latin typeface="Century Gothic" panose="020B0502020202020204" pitchFamily="34" charset="0"/>
                          <a:ea typeface="+mn-ea"/>
                          <a:cs typeface="+mn-cs"/>
                        </a:rPr>
                        <a:t>A group of people identified as distinct from other groups because of physical or genetic traits shared by the group</a:t>
                      </a:r>
                      <a:endParaRPr lang="en-GB" sz="1100" b="0" kern="1200" dirty="0">
                        <a:solidFill>
                          <a:srgbClr val="000000"/>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lvl="0" algn="ctr"/>
                      <a:r>
                        <a:rPr lang="en-GB" sz="1100" b="1" kern="1200" dirty="0">
                          <a:solidFill>
                            <a:srgbClr val="000000"/>
                          </a:solidFill>
                          <a:latin typeface="Century Gothic" pitchFamily="34"/>
                          <a:ea typeface="Calibri" pitchFamily="34"/>
                          <a:cs typeface="Times New Roman" pitchFamily="18"/>
                        </a:rPr>
                        <a:t>slavery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A system of people working hard for no money and being ‘owned’ by a wealthy person</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86725">
                <a:tc>
                  <a:txBody>
                    <a:bodyPr/>
                    <a:lstStyle/>
                    <a:p>
                      <a:pPr lvl="0" algn="ctr"/>
                      <a:r>
                        <a:rPr lang="en-GB" sz="1100" b="1" kern="1200" dirty="0">
                          <a:solidFill>
                            <a:srgbClr val="000000"/>
                          </a:solidFill>
                          <a:latin typeface="Century Gothic" pitchFamily="34"/>
                          <a:ea typeface="Calibri" pitchFamily="34"/>
                          <a:cs typeface="Times New Roman" pitchFamily="18"/>
                        </a:rPr>
                        <a:t>freedom</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b="0" i="0" kern="1200" dirty="0">
                          <a:solidFill>
                            <a:schemeClr val="dk1"/>
                          </a:solidFill>
                          <a:effectLst/>
                          <a:latin typeface="Century Gothic" panose="020B0502020202020204" pitchFamily="34" charset="0"/>
                          <a:ea typeface="+mn-ea"/>
                          <a:cs typeface="+mn-cs"/>
                        </a:rPr>
                        <a:t>The right to act, speak, or think as one wants</a:t>
                      </a:r>
                      <a:endParaRPr lang="en-GB" sz="1100" kern="1200" dirty="0">
                        <a:solidFill>
                          <a:srgbClr val="000000"/>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236417">
                <a:tc>
                  <a:txBody>
                    <a:bodyPr/>
                    <a:lstStyle/>
                    <a:p>
                      <a:pPr lvl="0" algn="ctr"/>
                      <a:r>
                        <a:rPr lang="en-GB" sz="1100" b="1" kern="1200" dirty="0">
                          <a:solidFill>
                            <a:srgbClr val="000000"/>
                          </a:solidFill>
                          <a:latin typeface="Century Gothic" pitchFamily="34"/>
                          <a:ea typeface="Calibri" pitchFamily="34"/>
                          <a:cs typeface="Times New Roman" pitchFamily="18"/>
                        </a:rPr>
                        <a:t>abolishment</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100" kern="1200" dirty="0">
                          <a:solidFill>
                            <a:srgbClr val="000000"/>
                          </a:solidFill>
                          <a:latin typeface="Century Gothic" pitchFamily="34"/>
                          <a:ea typeface="Calibri" pitchFamily="34"/>
                          <a:cs typeface="Times New Roman" pitchFamily="18"/>
                        </a:rPr>
                        <a:t>To put an end to (slavery)</a:t>
                      </a:r>
                    </a:p>
                    <a:p>
                      <a:pPr marL="0" marR="0" lvl="0" indent="0" algn="ctr" defTabSz="914400" rtl="0" fontAlgn="auto" hangingPunct="1">
                        <a:lnSpc>
                          <a:spcPct val="100000"/>
                        </a:lnSpc>
                        <a:spcBef>
                          <a:spcPts val="0"/>
                        </a:spcBef>
                        <a:spcAft>
                          <a:spcPts val="0"/>
                        </a:spcAft>
                        <a:buNone/>
                        <a:tabLst/>
                      </a:pP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13468">
                <a:tc>
                  <a:txBody>
                    <a:bodyPr/>
                    <a:lstStyle/>
                    <a:p>
                      <a:pPr lvl="0" algn="ctr"/>
                      <a:r>
                        <a:rPr lang="en-GB" sz="1100" b="1" i="0" baseline="0" dirty="0">
                          <a:solidFill>
                            <a:schemeClr val="tx1"/>
                          </a:solidFill>
                          <a:latin typeface="Century Gothic" panose="020B0502020202020204" pitchFamily="34" charset="0"/>
                        </a:rPr>
                        <a:t>inherently inferior</a:t>
                      </a:r>
                      <a:endParaRPr lang="en-GB" sz="1100" b="1" kern="1200" dirty="0">
                        <a:solidFill>
                          <a:srgbClr val="000000"/>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dirty="0">
                          <a:solidFill>
                            <a:srgbClr val="000000"/>
                          </a:solidFill>
                          <a:latin typeface="Century Gothic" pitchFamily="34"/>
                          <a:ea typeface="Calibri" pitchFamily="34"/>
                          <a:cs typeface="Times New Roman" pitchFamily="18"/>
                        </a:rPr>
                        <a:t>A belief that black people were less important than white people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82349">
                <a:tc>
                  <a:txBody>
                    <a:bodyPr/>
                    <a:lstStyle/>
                    <a:p>
                      <a:pPr lvl="0" algn="ctr"/>
                      <a:r>
                        <a:rPr lang="en-GB" sz="1100" b="1" kern="1200" dirty="0">
                          <a:solidFill>
                            <a:srgbClr val="000000"/>
                          </a:solidFill>
                          <a:latin typeface="Century Gothic" pitchFamily="34"/>
                          <a:ea typeface="Calibri" pitchFamily="34"/>
                          <a:cs typeface="Times New Roman" pitchFamily="18"/>
                        </a:rPr>
                        <a:t>Atlantic slave trade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b="0" i="0" kern="1200" dirty="0">
                          <a:solidFill>
                            <a:schemeClr val="dk1"/>
                          </a:solidFill>
                          <a:effectLst/>
                          <a:latin typeface="Century Gothic" panose="020B0502020202020204" pitchFamily="34" charset="0"/>
                          <a:ea typeface="+mn-ea"/>
                          <a:cs typeface="+mn-cs"/>
                        </a:rPr>
                        <a:t>The transportation by slave traders of various enslaved African people, mainly to the America</a:t>
                      </a:r>
                      <a:endParaRPr lang="en-GB" sz="1100" b="0" kern="1200" dirty="0">
                        <a:solidFill>
                          <a:srgbClr val="000000"/>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671635"/>
          <a:ext cx="2782338" cy="3067379"/>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lvl="0" algn="ctr"/>
                      <a:r>
                        <a:rPr lang="en-GB" sz="1400" b="1" dirty="0">
                          <a:solidFill>
                            <a:schemeClr val="tx1"/>
                          </a:solidFill>
                          <a:latin typeface="Century Gothic" panose="020B0502020202020204" pitchFamily="34" charset="0"/>
                        </a:rPr>
                        <a:t>Know what it meant to be a slave</a:t>
                      </a:r>
                      <a:endParaRPr lang="en-GB" sz="1400" b="1" kern="1200" dirty="0">
                        <a:solidFill>
                          <a:srgbClr val="000000"/>
                        </a:solidFill>
                        <a:latin typeface="Century Gothic" pitchFamily="34"/>
                        <a:ea typeface="Calibri" pitchFamily="34"/>
                        <a:cs typeface="Times New Roman" pitchFamily="18"/>
                      </a:endParaRP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algn="ctr"/>
                      <a:r>
                        <a:rPr lang="en-GB" sz="1200" b="0" dirty="0">
                          <a:latin typeface="Century Gothic" panose="020B0502020202020204" pitchFamily="34" charset="0"/>
                        </a:rPr>
                        <a:t>Know where slaves came from</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algn="ctr"/>
                      <a:r>
                        <a:rPr lang="en-GB" sz="1200" b="0" dirty="0">
                          <a:latin typeface="Century Gothic" panose="020B0502020202020204" pitchFamily="34" charset="0"/>
                        </a:rPr>
                        <a:t>Know where slaves were taken to</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algn="ctr"/>
                      <a:r>
                        <a:rPr lang="en-GB" sz="1200" b="0" dirty="0">
                          <a:latin typeface="Century Gothic" panose="020B0502020202020204" pitchFamily="34" charset="0"/>
                        </a:rPr>
                        <a:t>Know why black people were enslaved</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algn="ctr"/>
                      <a:r>
                        <a:rPr lang="en-GB" sz="1200" b="0" dirty="0">
                          <a:latin typeface="Century Gothic" panose="020B0502020202020204" pitchFamily="34" charset="0"/>
                        </a:rPr>
                        <a:t>Know about how slaves were treated</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algn="ctr"/>
                      <a:r>
                        <a:rPr lang="en-GB" sz="1200" b="0" dirty="0">
                          <a:latin typeface="Century Gothic" panose="020B0502020202020204" pitchFamily="34" charset="0"/>
                        </a:rPr>
                        <a:t>Know about the people that tried to stop slavery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2" y="1120449"/>
            <a:ext cx="7925796" cy="330980"/>
          </a:xfrm>
          <a:prstGeom prst="rect">
            <a:avLst/>
          </a:prstGeom>
          <a:noFill/>
          <a:ln cap="flat">
            <a:noFill/>
            <a:prstDash val="solid"/>
          </a:ln>
        </p:spPr>
        <p:txBody>
          <a:bodyPr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Slavery</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4</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 Black History</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10" name="Picture 9" descr="A picture containing text, outdoor, person, group&#10;&#10;Description automatically generated">
            <a:extLst>
              <a:ext uri="{FF2B5EF4-FFF2-40B4-BE49-F238E27FC236}">
                <a16:creationId xmlns:a16="http://schemas.microsoft.com/office/drawing/2014/main" id="{CDE038C0-4613-4F13-A50E-2A0DE80C04FF}"/>
              </a:ext>
            </a:extLst>
          </p:cNvPr>
          <p:cNvPicPr>
            <a:picLocks noChangeAspect="1"/>
          </p:cNvPicPr>
          <p:nvPr/>
        </p:nvPicPr>
        <p:blipFill>
          <a:blip r:embed="rId3"/>
          <a:stretch>
            <a:fillRect/>
          </a:stretch>
        </p:blipFill>
        <p:spPr>
          <a:xfrm>
            <a:off x="7033963" y="1285939"/>
            <a:ext cx="2041650" cy="1224990"/>
          </a:xfrm>
          <a:prstGeom prst="rect">
            <a:avLst/>
          </a:prstGeom>
        </p:spPr>
      </p:pic>
      <p:pic>
        <p:nvPicPr>
          <p:cNvPr id="1026" name="Picture 2" descr="historical-slavery-banner - Anti-Slavery International">
            <a:extLst>
              <a:ext uri="{FF2B5EF4-FFF2-40B4-BE49-F238E27FC236}">
                <a16:creationId xmlns:a16="http://schemas.microsoft.com/office/drawing/2014/main" id="{8316EBFF-FC67-4840-8D06-50F2C7D662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33963" y="2624496"/>
            <a:ext cx="2005601" cy="135910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y Nigerian great-grandfather sold slaves' - BBC News">
            <a:extLst>
              <a:ext uri="{FF2B5EF4-FFF2-40B4-BE49-F238E27FC236}">
                <a16:creationId xmlns:a16="http://schemas.microsoft.com/office/drawing/2014/main" id="{38C86798-1901-498B-AF99-80FA4E6BB5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33963" y="4027163"/>
            <a:ext cx="2023632" cy="1224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5646717"/>
      </p:ext>
    </p:extLst>
  </p:cSld>
  <p:clrMapOvr>
    <a:masterClrMapping/>
  </p:clrMapOvr>
  <p:transition spd="slow"/>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1" y="0"/>
            <a:ext cx="9120146" cy="6756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5</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What did the Ancient Greeks bring to the world?</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2"/>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why the Ancient Greeks were more advanced than Ancient Britons</a:t>
            </a:r>
          </a:p>
        </p:txBody>
      </p:sp>
      <p:sp>
        <p:nvSpPr>
          <p:cNvPr id="10" name="Rectangle 9">
            <a:extLst>
              <a:ext uri="{FF2B5EF4-FFF2-40B4-BE49-F238E27FC236}">
                <a16:creationId xmlns:a16="http://schemas.microsoft.com/office/drawing/2014/main" id="{023E87D9-DD69-46C0-A9E3-1468C531A59F}"/>
              </a:ext>
            </a:extLst>
          </p:cNvPr>
          <p:cNvSpPr/>
          <p:nvPr/>
        </p:nvSpPr>
        <p:spPr>
          <a:xfrm>
            <a:off x="3430987" y="2065561"/>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what the Ancient Greeks introduced that we benefit from today</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0" y="2066754"/>
            <a:ext cx="2401294" cy="9000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the Ancient Greeks were influenced by their Gods </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1" y="3008597"/>
            <a:ext cx="2401294" cy="10942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important  philosophy and democracy was in helping the Greeks to be remembered today </a:t>
            </a:r>
          </a:p>
        </p:txBody>
      </p:sp>
      <p:sp>
        <p:nvSpPr>
          <p:cNvPr id="13" name="Rectangle 12">
            <a:extLst>
              <a:ext uri="{FF2B5EF4-FFF2-40B4-BE49-F238E27FC236}">
                <a16:creationId xmlns:a16="http://schemas.microsoft.com/office/drawing/2014/main" id="{B31E5F52-6E2D-4D25-8FBE-A79D1F4B0D94}"/>
              </a:ext>
            </a:extLst>
          </p:cNvPr>
          <p:cNvSpPr/>
          <p:nvPr/>
        </p:nvSpPr>
        <p:spPr>
          <a:xfrm>
            <a:off x="4905957" y="3027459"/>
            <a:ext cx="2401294" cy="10038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what the main characteristics of the Spartans and the Athenians were </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extLst>
              <p:ext uri="{D42A27DB-BD31-4B8C-83A1-F6EECF244321}">
                <p14:modId xmlns:p14="http://schemas.microsoft.com/office/powerpoint/2010/main" val="219483498"/>
              </p:ext>
            </p:extLst>
          </p:nvPr>
        </p:nvGraphicFramePr>
        <p:xfrm>
          <a:off x="73848" y="4165806"/>
          <a:ext cx="8996304" cy="2377440"/>
        </p:xfrm>
        <a:graphic>
          <a:graphicData uri="http://schemas.openxmlformats.org/drawingml/2006/table">
            <a:tbl>
              <a:tblPr firstRow="1" bandRow="1">
                <a:tableStyleId>{5C22544A-7EE6-4342-B048-85BDC9FD1C3A}</a:tableStyleId>
              </a:tblPr>
              <a:tblGrid>
                <a:gridCol w="3467597">
                  <a:extLst>
                    <a:ext uri="{9D8B030D-6E8A-4147-A177-3AD203B41FA5}">
                      <a16:colId xmlns:a16="http://schemas.microsoft.com/office/drawing/2014/main" val="2651351961"/>
                    </a:ext>
                  </a:extLst>
                </a:gridCol>
                <a:gridCol w="2529939">
                  <a:extLst>
                    <a:ext uri="{9D8B030D-6E8A-4147-A177-3AD203B41FA5}">
                      <a16:colId xmlns:a16="http://schemas.microsoft.com/office/drawing/2014/main" val="2483137933"/>
                    </a:ext>
                  </a:extLst>
                </a:gridCol>
                <a:gridCol w="2998768">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show a chronologically secure knowledge and understanding of local, national and global history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be able to tell the story of events within and across the time periods studied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describe connections. contrasts and trends over short and longer time periods</a:t>
                      </a: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Order an increasing number of significant events, movements and dates on a timeline using dates accurately;</a:t>
                      </a:r>
                      <a:endParaRPr lang="en-GB" sz="10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Accurately use dates and terms to describe historical events;</a:t>
                      </a:r>
                      <a:endParaRPr lang="en-GB" sz="1000" b="1" kern="1200" dirty="0">
                        <a:solidFill>
                          <a:schemeClr val="tx1"/>
                        </a:solidFill>
                        <a:effectLst/>
                        <a:latin typeface="Century Gothic" panose="020B0502020202020204" pitchFamily="34" charset="0"/>
                        <a:ea typeface="+mn-ea"/>
                        <a:cs typeface="+mn-cs"/>
                      </a:endParaRPr>
                    </a:p>
                  </a:txBody>
                  <a:tcPr/>
                </a:tc>
                <a:tc>
                  <a:txBody>
                    <a:bodyPr/>
                    <a:lstStyle/>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Recognise when they are using primary and secondary sources of information to investigate the past </a:t>
                      </a:r>
                      <a:endParaRPr lang="en-GB" sz="9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Select relevant sections of information to address historically valid questions and construct detailed, informed responses</a:t>
                      </a:r>
                      <a:endParaRPr lang="en-GB" sz="9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Use a wide range of different evidence to collect evidence about the past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entury Gothic" panose="020B0502020202020204" pitchFamily="34" charset="0"/>
                        </a:rPr>
                        <a:t>To be able to devise questions about change, cause and consequences, similarity, difference and significant people or events in a wider context</a:t>
                      </a:r>
                      <a:endParaRPr lang="en-GB" sz="9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endParaRPr lang="en-GB" sz="1000" dirty="0">
                        <a:latin typeface="Century Gothic" panose="020B0502020202020204" pitchFamily="34" charset="0"/>
                      </a:endParaRPr>
                    </a:p>
                  </a:txBody>
                  <a:tcPr/>
                </a:tc>
                <a:tc>
                  <a:txBody>
                    <a:bodyPr/>
                    <a:lstStyle/>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Find and analyse a wide range of evidence about the past</a:t>
                      </a:r>
                      <a:endParaRPr lang="en-GB" sz="10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Use a range of evidence to offer some clear reasons for different interpretations of events, linking this to factual understanding about the past</a:t>
                      </a:r>
                      <a:endParaRPr lang="en-GB" sz="10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Consider different ways of checking the accuracy of interpretations of the past; </a:t>
                      </a:r>
                      <a:endParaRPr lang="en-GB" sz="10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Realise that there is often not a single answer to historical questions</a:t>
                      </a:r>
                    </a:p>
                    <a:p>
                      <a:pPr marL="171450" indent="-171450">
                        <a:buFont typeface="Arial" panose="020B0604020202020204" pitchFamily="34" charset="0"/>
                        <a:buChar char="•"/>
                      </a:pPr>
                      <a:r>
                        <a:rPr lang="en-GB" sz="1000" dirty="0">
                          <a:latin typeface="Century Gothic" panose="020B0502020202020204" pitchFamily="34" charset="0"/>
                        </a:rPr>
                        <a:t>To see the relationship between different periods and the legacy or impacts for people today</a:t>
                      </a: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14164150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509624" y="1671635"/>
          <a:ext cx="3228728" cy="3474247"/>
        </p:xfrm>
        <a:graphic>
          <a:graphicData uri="http://schemas.openxmlformats.org/drawingml/2006/table">
            <a:tbl>
              <a:tblPr firstRow="1" bandRow="1">
                <a:effectLst/>
                <a:tableStyleId>{5202B0CA-FC54-4496-8BCA-5EF66A818D29}</a:tableStyleId>
              </a:tblPr>
              <a:tblGrid>
                <a:gridCol w="1043228">
                  <a:extLst>
                    <a:ext uri="{9D8B030D-6E8A-4147-A177-3AD203B41FA5}">
                      <a16:colId xmlns:a16="http://schemas.microsoft.com/office/drawing/2014/main" val="20000"/>
                    </a:ext>
                  </a:extLst>
                </a:gridCol>
                <a:gridCol w="2185500">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Century Gothic" pitchFamily="34"/>
                        </a:rPr>
                        <a:t>philosophy</a:t>
                      </a:r>
                    </a:p>
                    <a:p>
                      <a:pPr marL="0" marR="0" lvl="0" indent="0" algn="ctr" defTabSz="914400" rtl="0" fontAlgn="auto" hangingPunct="1">
                        <a:lnSpc>
                          <a:spcPct val="100000"/>
                        </a:lnSpc>
                        <a:spcBef>
                          <a:spcPts val="0"/>
                        </a:spcBef>
                        <a:spcAft>
                          <a:spcPts val="0"/>
                        </a:spcAft>
                        <a:buNone/>
                        <a:tabLst/>
                      </a:pPr>
                      <a:endParaRPr lang="en-GB" sz="1200"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b="0" i="0" u="none" strike="noStrike" kern="1200" dirty="0">
                          <a:solidFill>
                            <a:schemeClr val="tx1"/>
                          </a:solidFill>
                          <a:effectLst/>
                          <a:latin typeface="Century Gothic" panose="020B0502020202020204" pitchFamily="34" charset="0"/>
                          <a:ea typeface="+mn-ea"/>
                          <a:cs typeface="+mn-cs"/>
                        </a:rPr>
                        <a:t>Is a way of thinking about the world, the universe, and society</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Century Gothic" pitchFamily="34"/>
                        </a:rPr>
                        <a:t>Athenians</a:t>
                      </a:r>
                    </a:p>
                    <a:p>
                      <a:pPr lvl="0" algn="ctr"/>
                      <a:endParaRPr lang="en-GB" sz="1200" b="1"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b="0" i="0" kern="1200" dirty="0">
                          <a:solidFill>
                            <a:schemeClr val="dk1"/>
                          </a:solidFill>
                          <a:effectLst/>
                          <a:latin typeface="Century Gothic" panose="020B0502020202020204" pitchFamily="34" charset="0"/>
                          <a:ea typeface="+mn-ea"/>
                          <a:cs typeface="+mn-cs"/>
                        </a:rPr>
                        <a:t>Residents of the ancient city-state of Greece, Athens, in around the 5th century BC</a:t>
                      </a:r>
                      <a:endParaRPr lang="en-GB" sz="1000" b="0" kern="1200" dirty="0">
                        <a:solidFill>
                          <a:srgbClr val="000000"/>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4166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Century Gothic" pitchFamily="34"/>
                        </a:rPr>
                        <a:t>Spartans</a:t>
                      </a:r>
                    </a:p>
                    <a:p>
                      <a:pPr lvl="0" algn="ctr"/>
                      <a:endParaRPr lang="en-GB" sz="1200" b="1"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b="0" i="0" u="none" strike="noStrike" kern="1200" dirty="0">
                          <a:solidFill>
                            <a:schemeClr val="tx1"/>
                          </a:solidFill>
                          <a:effectLst/>
                          <a:latin typeface="Century Gothic" panose="020B0502020202020204" pitchFamily="34" charset="0"/>
                          <a:ea typeface="+mn-ea"/>
                          <a:cs typeface="+mn-cs"/>
                        </a:rPr>
                        <a:t>Believed that strict discipline and a tough upbringing was the secret to making the best soldiers</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3921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Century Gothic" pitchFamily="34"/>
                        </a:rPr>
                        <a:t>democracy</a:t>
                      </a:r>
                    </a:p>
                    <a:p>
                      <a:pPr lvl="0" algn="ctr"/>
                      <a:endParaRPr lang="en-GB" sz="1200" b="1"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000" b="0" i="0" u="none" strike="noStrike" kern="1200" dirty="0">
                          <a:solidFill>
                            <a:schemeClr val="tx1"/>
                          </a:solidFill>
                          <a:effectLst/>
                          <a:latin typeface="Century Gothic" panose="020B0502020202020204" pitchFamily="34" charset="0"/>
                          <a:ea typeface="+mn-ea"/>
                          <a:cs typeface="+mn-cs"/>
                        </a:rPr>
                        <a:t>Allowing citizens to make their own decisions for their personal lives</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9904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tx1"/>
                          </a:solidFill>
                          <a:effectLst/>
                          <a:uLnTx/>
                          <a:uFillTx/>
                          <a:latin typeface="Century Gothic" pitchFamily="34"/>
                          <a:ea typeface="+mn-ea"/>
                          <a:cs typeface="+mn-cs"/>
                        </a:rPr>
                        <a:t>Zeus</a:t>
                      </a:r>
                    </a:p>
                    <a:p>
                      <a:pPr lvl="0" algn="ctr"/>
                      <a:endParaRPr lang="en-GB" sz="1200" b="1"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kumimoji="0" lang="en-GB" sz="11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The supreme God of the Olympians</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8234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Century Gothic" pitchFamily="34"/>
                        </a:rPr>
                        <a:t>Olympics</a:t>
                      </a:r>
                    </a:p>
                    <a:p>
                      <a:pPr lvl="0" algn="ctr"/>
                      <a:endParaRPr lang="en-GB" sz="1200" b="1" kern="1200" dirty="0">
                        <a:solidFill>
                          <a:schemeClr val="tx1"/>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b="0" i="0" u="none" strike="noStrike" kern="1200" dirty="0">
                          <a:solidFill>
                            <a:schemeClr val="tx1"/>
                          </a:solidFill>
                          <a:effectLst/>
                          <a:latin typeface="Century Gothic" panose="020B0502020202020204" pitchFamily="34" charset="0"/>
                          <a:ea typeface="+mn-ea"/>
                          <a:cs typeface="+mn-cs"/>
                        </a:rPr>
                        <a:t>The ancient Olympic Games were originally a festival, or celebration of Zeus</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671635"/>
          <a:ext cx="2782338" cy="3199977"/>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lvl="0" algn="ctr"/>
                      <a:r>
                        <a:rPr lang="en-GB" sz="1400" b="1" kern="1200" dirty="0">
                          <a:solidFill>
                            <a:srgbClr val="000000"/>
                          </a:solidFill>
                          <a:latin typeface="Century Gothic" pitchFamily="34"/>
                          <a:ea typeface="Calibri" pitchFamily="34"/>
                          <a:cs typeface="Times New Roman" pitchFamily="18"/>
                        </a:rPr>
                        <a:t>Know what the Ancient Greeks gave the world</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why the Ancient Greeks were more advanced than Ancient Britons</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what the Ancient Greeks introduced that we benefit from today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the Ancient Greeks were influenced by their Gods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important  philosophy and democracy was in helping the Greeks to be remembered today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what the main characteristics of the Spartans and the Athenians were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2" y="1120449"/>
            <a:ext cx="7925796" cy="330980"/>
          </a:xfrm>
          <a:prstGeom prst="rect">
            <a:avLst/>
          </a:prstGeom>
          <a:noFill/>
          <a:ln cap="flat">
            <a:noFill/>
            <a:prstDash val="solid"/>
          </a:ln>
        </p:spPr>
        <p:txBody>
          <a:bodyPr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Civilizations - Ancient Greeks</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3</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10" name="Picture 2" descr="Image result for erechtheum">
            <a:extLst>
              <a:ext uri="{FF2B5EF4-FFF2-40B4-BE49-F238E27FC236}">
                <a16:creationId xmlns:a16="http://schemas.microsoft.com/office/drawing/2014/main" id="{5D7431C2-9E56-4002-80B9-CD07D20178AF}"/>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6788178" y="968146"/>
            <a:ext cx="2156250" cy="1544466"/>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LIFE IN ANCIENT GREECE | Ashmolean Museum">
            <a:extLst>
              <a:ext uri="{FF2B5EF4-FFF2-40B4-BE49-F238E27FC236}">
                <a16:creationId xmlns:a16="http://schemas.microsoft.com/office/drawing/2014/main" id="{166A83A6-3B95-4B32-A078-573AC5FDF1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2078" y="2623976"/>
            <a:ext cx="2079003" cy="138348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picture containing building, outdoor, ruin, colonnade&#10;&#10;Description automatically generated">
            <a:extLst>
              <a:ext uri="{FF2B5EF4-FFF2-40B4-BE49-F238E27FC236}">
                <a16:creationId xmlns:a16="http://schemas.microsoft.com/office/drawing/2014/main" id="{63B28BF2-95B1-4FC6-99ED-A98FCA6EAAA9}"/>
              </a:ext>
            </a:extLst>
          </p:cNvPr>
          <p:cNvPicPr>
            <a:picLocks noChangeAspect="1"/>
          </p:cNvPicPr>
          <p:nvPr/>
        </p:nvPicPr>
        <p:blipFill>
          <a:blip r:embed="rId5"/>
          <a:stretch>
            <a:fillRect/>
          </a:stretch>
        </p:blipFill>
        <p:spPr>
          <a:xfrm>
            <a:off x="6872078" y="4114292"/>
            <a:ext cx="2072350" cy="1089655"/>
          </a:xfrm>
          <a:prstGeom prst="rect">
            <a:avLst/>
          </a:prstGeom>
        </p:spPr>
      </p:pic>
    </p:spTree>
    <p:extLst>
      <p:ext uri="{BB962C8B-B14F-4D97-AF65-F5344CB8AC3E}">
        <p14:creationId xmlns:p14="http://schemas.microsoft.com/office/powerpoint/2010/main" val="3644836519"/>
      </p:ext>
    </p:extLst>
  </p:cSld>
  <p:clrMapOvr>
    <a:masterClrMapping/>
  </p:clrMapOvr>
  <p:transition spd="slow"/>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75F2627D-5534-41E3-B380-442739D66F2C}"/>
              </a:ext>
            </a:extLst>
          </p:cNvPr>
          <p:cNvSpPr/>
          <p:nvPr/>
        </p:nvSpPr>
        <p:spPr>
          <a:xfrm>
            <a:off x="0" y="0"/>
            <a:ext cx="9144000" cy="675641"/>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FFFFFF"/>
                </a:solidFill>
                <a:uFillTx/>
                <a:latin typeface="Century Gothic" pitchFamily="34"/>
              </a:rPr>
              <a:t>Long-term overview for HISTORY</a:t>
            </a:r>
          </a:p>
        </p:txBody>
      </p:sp>
      <p:sp>
        <p:nvSpPr>
          <p:cNvPr id="3" name="Rectangle 4">
            <a:extLst>
              <a:ext uri="{FF2B5EF4-FFF2-40B4-BE49-F238E27FC236}">
                <a16:creationId xmlns:a16="http://schemas.microsoft.com/office/drawing/2014/main" id="{7BE5E75A-D5A5-49DD-8932-6311A3C65228}"/>
              </a:ext>
            </a:extLst>
          </p:cNvPr>
          <p:cNvSpPr/>
          <p:nvPr/>
        </p:nvSpPr>
        <p:spPr>
          <a:xfrm>
            <a:off x="3498567" y="727140"/>
            <a:ext cx="2138900" cy="540684"/>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Century Gothic" pitchFamily="34"/>
              </a:rPr>
              <a:t>YEAR 5</a:t>
            </a:r>
          </a:p>
        </p:txBody>
      </p:sp>
      <p:sp>
        <p:nvSpPr>
          <p:cNvPr id="4" name="Rectangle 5">
            <a:extLst>
              <a:ext uri="{FF2B5EF4-FFF2-40B4-BE49-F238E27FC236}">
                <a16:creationId xmlns:a16="http://schemas.microsoft.com/office/drawing/2014/main" id="{C9E815E6-382F-43D9-9B45-1A134FD13855}"/>
              </a:ext>
            </a:extLst>
          </p:cNvPr>
          <p:cNvSpPr/>
          <p:nvPr/>
        </p:nvSpPr>
        <p:spPr>
          <a:xfrm>
            <a:off x="636102" y="1316836"/>
            <a:ext cx="7991060" cy="699717"/>
          </a:xfrm>
          <a:prstGeom prst="rect">
            <a:avLst/>
          </a:prstGeom>
          <a:solidFill>
            <a:srgbClr val="DAE3F3"/>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Century Gothic" pitchFamily="34"/>
              </a:rPr>
              <a:t>Why is the city of Manchester so great?</a:t>
            </a:r>
          </a:p>
        </p:txBody>
      </p:sp>
      <p:sp>
        <p:nvSpPr>
          <p:cNvPr id="5" name="Rectangle 6">
            <a:extLst>
              <a:ext uri="{FF2B5EF4-FFF2-40B4-BE49-F238E27FC236}">
                <a16:creationId xmlns:a16="http://schemas.microsoft.com/office/drawing/2014/main" id="{2EBB49E2-CCD5-4407-B2F9-F8A377DDE0B6}"/>
              </a:ext>
            </a:extLst>
          </p:cNvPr>
          <p:cNvSpPr/>
          <p:nvPr/>
        </p:nvSpPr>
        <p:spPr>
          <a:xfrm>
            <a:off x="615034" y="2012173"/>
            <a:ext cx="2401296" cy="901260"/>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FFFFFF"/>
                </a:solidFill>
                <a:uFillTx/>
                <a:latin typeface="Century Gothic" pitchFamily="34"/>
              </a:rPr>
              <a:t>Know about </a:t>
            </a:r>
            <a:r>
              <a:rPr lang="en-GB" sz="1400" b="1" i="0" u="none" strike="noStrike" kern="0" cap="none" spc="0" baseline="0">
                <a:solidFill>
                  <a:srgbClr val="FFFFFF"/>
                </a:solidFill>
                <a:uFillTx/>
                <a:latin typeface="Century Gothic" pitchFamily="34"/>
              </a:rPr>
              <a:t>Manchester’s</a:t>
            </a:r>
            <a:r>
              <a:rPr lang="en-GB" sz="1400" b="1" i="0" u="none" strike="noStrike" kern="1200" cap="none" spc="0" baseline="0">
                <a:solidFill>
                  <a:srgbClr val="FFFFFF"/>
                </a:solidFill>
                <a:uFillTx/>
                <a:latin typeface="Century Gothic" pitchFamily="34"/>
              </a:rPr>
              <a:t> Roman origins</a:t>
            </a:r>
          </a:p>
        </p:txBody>
      </p:sp>
      <p:sp>
        <p:nvSpPr>
          <p:cNvPr id="6" name="Rectangle 9">
            <a:extLst>
              <a:ext uri="{FF2B5EF4-FFF2-40B4-BE49-F238E27FC236}">
                <a16:creationId xmlns:a16="http://schemas.microsoft.com/office/drawing/2014/main" id="{821C4491-441E-4C80-80CE-630C1E15C765}"/>
              </a:ext>
            </a:extLst>
          </p:cNvPr>
          <p:cNvSpPr/>
          <p:nvPr/>
        </p:nvSpPr>
        <p:spPr>
          <a:xfrm>
            <a:off x="6127668" y="2032455"/>
            <a:ext cx="2512615" cy="934370"/>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FFFFFF"/>
                </a:solidFill>
                <a:uFillTx/>
                <a:latin typeface="Century Gothic" pitchFamily="34"/>
              </a:rPr>
              <a:t>Know about the significance of the Peterloo massacre</a:t>
            </a:r>
          </a:p>
        </p:txBody>
      </p:sp>
      <p:sp>
        <p:nvSpPr>
          <p:cNvPr id="7" name="Rectangle 10">
            <a:extLst>
              <a:ext uri="{FF2B5EF4-FFF2-40B4-BE49-F238E27FC236}">
                <a16:creationId xmlns:a16="http://schemas.microsoft.com/office/drawing/2014/main" id="{C44D4CBD-72EB-4AF7-9185-D56ADB15B9A8}"/>
              </a:ext>
            </a:extLst>
          </p:cNvPr>
          <p:cNvSpPr/>
          <p:nvPr/>
        </p:nvSpPr>
        <p:spPr>
          <a:xfrm>
            <a:off x="3258638" y="2028541"/>
            <a:ext cx="2647782" cy="933181"/>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FFFFFF"/>
                </a:solidFill>
                <a:uFillTx/>
                <a:latin typeface="Century Gothic" pitchFamily="34"/>
              </a:rPr>
              <a:t>Know the impact that the industrial revolution had on Manchester</a:t>
            </a:r>
          </a:p>
        </p:txBody>
      </p:sp>
      <p:sp>
        <p:nvSpPr>
          <p:cNvPr id="8" name="Rectangle 11">
            <a:extLst>
              <a:ext uri="{FF2B5EF4-FFF2-40B4-BE49-F238E27FC236}">
                <a16:creationId xmlns:a16="http://schemas.microsoft.com/office/drawing/2014/main" id="{7DC8C5C5-37F9-47C2-8758-D2087C402B5B}"/>
              </a:ext>
            </a:extLst>
          </p:cNvPr>
          <p:cNvSpPr/>
          <p:nvPr/>
        </p:nvSpPr>
        <p:spPr>
          <a:xfrm>
            <a:off x="1836755" y="3027459"/>
            <a:ext cx="2401296" cy="803080"/>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FFFFFF"/>
                </a:solidFill>
                <a:uFillTx/>
                <a:latin typeface="Century Gothic" pitchFamily="34"/>
              </a:rPr>
              <a:t>Know how sport became associated with Manchester </a:t>
            </a:r>
          </a:p>
        </p:txBody>
      </p:sp>
      <p:graphicFrame>
        <p:nvGraphicFramePr>
          <p:cNvPr id="9" name="Table 14">
            <a:extLst>
              <a:ext uri="{FF2B5EF4-FFF2-40B4-BE49-F238E27FC236}">
                <a16:creationId xmlns:a16="http://schemas.microsoft.com/office/drawing/2014/main" id="{3EABE2A1-C861-435F-A2BC-737565B3A34C}"/>
              </a:ext>
            </a:extLst>
          </p:cNvPr>
          <p:cNvGraphicFramePr>
            <a:graphicFrameLocks noGrp="1"/>
          </p:cNvGraphicFramePr>
          <p:nvPr/>
        </p:nvGraphicFramePr>
        <p:xfrm>
          <a:off x="73846" y="4074447"/>
          <a:ext cx="8996295" cy="2682240"/>
        </p:xfrm>
        <a:graphic>
          <a:graphicData uri="http://schemas.openxmlformats.org/drawingml/2006/table">
            <a:tbl>
              <a:tblPr firstRow="1" bandRow="1">
                <a:effectLst/>
                <a:tableStyleId>{5C22544A-7EE6-4342-B048-85BDC9FD1C3A}</a:tableStyleId>
              </a:tblPr>
              <a:tblGrid>
                <a:gridCol w="3467596">
                  <a:extLst>
                    <a:ext uri="{9D8B030D-6E8A-4147-A177-3AD203B41FA5}">
                      <a16:colId xmlns:a16="http://schemas.microsoft.com/office/drawing/2014/main" val="4265810983"/>
                    </a:ext>
                  </a:extLst>
                </a:gridCol>
                <a:gridCol w="2529934">
                  <a:extLst>
                    <a:ext uri="{9D8B030D-6E8A-4147-A177-3AD203B41FA5}">
                      <a16:colId xmlns:a16="http://schemas.microsoft.com/office/drawing/2014/main" val="102401224"/>
                    </a:ext>
                  </a:extLst>
                </a:gridCol>
                <a:gridCol w="2998765">
                  <a:extLst>
                    <a:ext uri="{9D8B030D-6E8A-4147-A177-3AD203B41FA5}">
                      <a16:colId xmlns:a16="http://schemas.microsoft.com/office/drawing/2014/main" val="89651327"/>
                    </a:ext>
                  </a:extLst>
                </a:gridCol>
              </a:tblGrid>
              <a:tr h="276880">
                <a:tc>
                  <a:txBody>
                    <a:bodyPr/>
                    <a:lstStyle/>
                    <a:p>
                      <a:pPr lvl="0" algn="ctr"/>
                      <a:r>
                        <a:rPr lang="en-GB" sz="1400">
                          <a:latin typeface="Century Gothic" pitchFamily="34"/>
                        </a:rPr>
                        <a:t>Chronology &amp; Causation</a:t>
                      </a:r>
                    </a:p>
                  </a:txBody>
                  <a:tcPr/>
                </a:tc>
                <a:tc>
                  <a:txBody>
                    <a:bodyPr/>
                    <a:lstStyle/>
                    <a:p>
                      <a:pPr lvl="0" algn="ctr"/>
                      <a:r>
                        <a:rPr lang="en-GB" sz="1400">
                          <a:latin typeface="Century Gothic" pitchFamily="34"/>
                        </a:rPr>
                        <a:t>Historical Enquiry</a:t>
                      </a:r>
                    </a:p>
                  </a:txBody>
                  <a:tcPr/>
                </a:tc>
                <a:tc>
                  <a:txBody>
                    <a:bodyPr/>
                    <a:lstStyle/>
                    <a:p>
                      <a:pPr lvl="0" algn="ctr"/>
                      <a:r>
                        <a:rPr lang="en-GB" sz="1400">
                          <a:latin typeface="Century Gothic" pitchFamily="34"/>
                        </a:rPr>
                        <a:t>Interpretation &amp; Significance</a:t>
                      </a:r>
                    </a:p>
                  </a:txBody>
                  <a:tcPr/>
                </a:tc>
                <a:extLst>
                  <a:ext uri="{0D108BD9-81ED-4DB2-BD59-A6C34878D82A}">
                    <a16:rowId xmlns:a16="http://schemas.microsoft.com/office/drawing/2014/main" val="2189928434"/>
                  </a:ext>
                </a:extLst>
              </a:tr>
              <a:tr h="370844">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a:latin typeface="Century Gothic" pitchFamily="34"/>
                        </a:rPr>
                        <a:t>To show a chronologically secure knowledge and understanding of local, national and global history</a:t>
                      </a:r>
                    </a:p>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a:latin typeface="Century Gothic" pitchFamily="34"/>
                        </a:rPr>
                        <a:t>To be able to tell the story of events within and across the time periods studied</a:t>
                      </a:r>
                    </a:p>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a:latin typeface="Century Gothic" pitchFamily="34"/>
                        </a:rPr>
                        <a:t>To describe connections. contrasts and trends over short and longer time periods</a:t>
                      </a:r>
                    </a:p>
                    <a:p>
                      <a:pPr marL="171450" lvl="0" indent="-171450">
                        <a:buSzPct val="100000"/>
                        <a:buFont typeface="Arial" pitchFamily="34"/>
                        <a:buChar char="•"/>
                      </a:pPr>
                      <a:r>
                        <a:rPr lang="en-GB" sz="900" b="0" kern="1200">
                          <a:solidFill>
                            <a:srgbClr val="000000"/>
                          </a:solidFill>
                          <a:latin typeface="Century Gothic" pitchFamily="34"/>
                        </a:rPr>
                        <a:t>Order an increasing number of significant events, movements and dates on a timeline using dates accurately;</a:t>
                      </a:r>
                      <a:endParaRPr lang="en-GB" sz="900" b="1" kern="1200">
                        <a:solidFill>
                          <a:srgbClr val="000000"/>
                        </a:solidFill>
                        <a:latin typeface="Century Gothic" pitchFamily="34"/>
                      </a:endParaRPr>
                    </a:p>
                    <a:p>
                      <a:pPr marL="171450" lvl="0" indent="-171450">
                        <a:buSzPct val="100000"/>
                        <a:buFont typeface="Arial" pitchFamily="34"/>
                        <a:buChar char="•"/>
                      </a:pPr>
                      <a:r>
                        <a:rPr lang="en-GB" sz="900" b="0" kern="1200">
                          <a:solidFill>
                            <a:srgbClr val="000000"/>
                          </a:solidFill>
                          <a:latin typeface="Century Gothic" pitchFamily="34"/>
                        </a:rPr>
                        <a:t>Accurately use dates and terms to describe historical events;</a:t>
                      </a:r>
                      <a:endParaRPr lang="en-GB" sz="900" b="1" kern="1200">
                        <a:solidFill>
                          <a:srgbClr val="000000"/>
                        </a:solidFill>
                        <a:latin typeface="Century Gothic" pitchFamily="34"/>
                      </a:endParaRPr>
                    </a:p>
                    <a:p>
                      <a:pPr marL="171450" lvl="0" indent="-171450">
                        <a:buSzPct val="100000"/>
                        <a:buFont typeface="Arial" pitchFamily="34"/>
                        <a:buChar char="•"/>
                      </a:pPr>
                      <a:r>
                        <a:rPr lang="en-GB" sz="900" b="0" kern="1200">
                          <a:solidFill>
                            <a:srgbClr val="000000"/>
                          </a:solidFill>
                          <a:latin typeface="Century Gothic" pitchFamily="34"/>
                        </a:rPr>
                        <a:t>Know and describe in some detail the main changes to an aspect of history for Manchester</a:t>
                      </a:r>
                    </a:p>
                  </a:txBody>
                  <a:tcPr/>
                </a:tc>
                <a:tc>
                  <a:txBody>
                    <a:bodyPr/>
                    <a:lstStyle/>
                    <a:p>
                      <a:pPr marL="171450" lvl="0" indent="-171450">
                        <a:buSzPct val="100000"/>
                        <a:buFont typeface="Arial" pitchFamily="34"/>
                        <a:buChar char="•"/>
                      </a:pPr>
                      <a:r>
                        <a:rPr lang="en-GB" sz="1000" b="0" kern="1200">
                          <a:solidFill>
                            <a:srgbClr val="000000"/>
                          </a:solidFill>
                          <a:latin typeface="Century Gothic" pitchFamily="34"/>
                        </a:rPr>
                        <a:t>Recognise when they are using primary and secondary sources of information to investigate the past </a:t>
                      </a:r>
                      <a:endParaRPr lang="en-GB" sz="1000" b="1" kern="1200">
                        <a:solidFill>
                          <a:srgbClr val="000000"/>
                        </a:solidFill>
                        <a:latin typeface="Century Gothic" pitchFamily="34"/>
                      </a:endParaRPr>
                    </a:p>
                    <a:p>
                      <a:pPr marL="171450" lvl="0" indent="-171450">
                        <a:buSzPct val="100000"/>
                        <a:buFont typeface="Arial" pitchFamily="34"/>
                        <a:buChar char="•"/>
                      </a:pPr>
                      <a:r>
                        <a:rPr lang="en-GB" sz="1000" b="0" kern="1200">
                          <a:solidFill>
                            <a:srgbClr val="000000"/>
                          </a:solidFill>
                          <a:latin typeface="Century Gothic" pitchFamily="34"/>
                        </a:rPr>
                        <a:t>Select relevant sections of information to address historically valid questions and construct detailed, informed responses</a:t>
                      </a:r>
                      <a:endParaRPr lang="en-GB" sz="1000" b="1" kern="1200">
                        <a:solidFill>
                          <a:srgbClr val="000000"/>
                        </a:solidFill>
                        <a:latin typeface="Century Gothic" pitchFamily="34"/>
                      </a:endParaRPr>
                    </a:p>
                    <a:p>
                      <a:pPr marL="171450" lvl="0" indent="-171450">
                        <a:buSzPct val="100000"/>
                        <a:buFont typeface="Arial" pitchFamily="34"/>
                        <a:buChar char="•"/>
                      </a:pPr>
                      <a:r>
                        <a:rPr lang="en-GB" sz="1000" b="0" kern="1200">
                          <a:solidFill>
                            <a:srgbClr val="000000"/>
                          </a:solidFill>
                          <a:latin typeface="Century Gothic" pitchFamily="34"/>
                        </a:rPr>
                        <a:t>Use a wide range of different evidence to collect evidence about the past</a:t>
                      </a:r>
                    </a:p>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000">
                          <a:latin typeface="Century Gothic" pitchFamily="34"/>
                        </a:rPr>
                        <a:t>To be able to devise questions about change, cause and consequences, similarity, difference and significant people or events in a wider context</a:t>
                      </a:r>
                      <a:endParaRPr lang="en-GB" sz="1000">
                        <a:solidFill>
                          <a:srgbClr val="000000"/>
                        </a:solidFill>
                        <a:latin typeface="Century Gothic" pitchFamily="34"/>
                        <a:ea typeface="Calibri" pitchFamily="34"/>
                        <a:cs typeface="Times New Roman" pitchFamily="18"/>
                      </a:endParaRPr>
                    </a:p>
                  </a:txBody>
                  <a:tcPr/>
                </a:tc>
                <a:tc>
                  <a:txBody>
                    <a:bodyPr/>
                    <a:lstStyle/>
                    <a:p>
                      <a:pPr marL="171450" lvl="0" indent="-171450">
                        <a:buSzPct val="100000"/>
                        <a:buFont typeface="Arial" pitchFamily="34"/>
                        <a:buChar char="•"/>
                      </a:pPr>
                      <a:r>
                        <a:rPr lang="en-GB" sz="1000" b="0" kern="1200">
                          <a:solidFill>
                            <a:srgbClr val="000000"/>
                          </a:solidFill>
                          <a:latin typeface="Century Gothic" pitchFamily="34"/>
                        </a:rPr>
                        <a:t>Find and analyse a wide range of evidence about the past</a:t>
                      </a:r>
                      <a:endParaRPr lang="en-GB" sz="1000" b="1" kern="1200">
                        <a:solidFill>
                          <a:srgbClr val="000000"/>
                        </a:solidFill>
                        <a:latin typeface="Century Gothic" pitchFamily="34"/>
                      </a:endParaRPr>
                    </a:p>
                    <a:p>
                      <a:pPr marL="171450" lvl="0" indent="-171450">
                        <a:buSzPct val="100000"/>
                        <a:buFont typeface="Arial" pitchFamily="34"/>
                        <a:buChar char="•"/>
                      </a:pPr>
                      <a:r>
                        <a:rPr lang="en-GB" sz="1000" b="0" kern="1200">
                          <a:solidFill>
                            <a:srgbClr val="000000"/>
                          </a:solidFill>
                          <a:latin typeface="Century Gothic" pitchFamily="34"/>
                        </a:rPr>
                        <a:t>Use a range of evidence to offer some clear reasons for different interpretations of events, linking this to factual understanding about the past</a:t>
                      </a:r>
                      <a:endParaRPr lang="en-GB" sz="1000" b="1" kern="1200">
                        <a:solidFill>
                          <a:srgbClr val="000000"/>
                        </a:solidFill>
                        <a:latin typeface="Century Gothic" pitchFamily="34"/>
                      </a:endParaRPr>
                    </a:p>
                    <a:p>
                      <a:pPr marL="171450" lvl="0" indent="-171450">
                        <a:buSzPct val="100000"/>
                        <a:buFont typeface="Arial" pitchFamily="34"/>
                        <a:buChar char="•"/>
                      </a:pPr>
                      <a:r>
                        <a:rPr lang="en-GB" sz="1000" b="0" kern="1200">
                          <a:solidFill>
                            <a:srgbClr val="000000"/>
                          </a:solidFill>
                          <a:latin typeface="Century Gothic" pitchFamily="34"/>
                        </a:rPr>
                        <a:t>Consider different ways of checking the accuracy of interpretations of the past; </a:t>
                      </a:r>
                      <a:endParaRPr lang="en-GB" sz="1000" b="1" kern="1200">
                        <a:solidFill>
                          <a:srgbClr val="000000"/>
                        </a:solidFill>
                        <a:latin typeface="Century Gothic" pitchFamily="34"/>
                      </a:endParaRPr>
                    </a:p>
                    <a:p>
                      <a:pPr marL="171450" lvl="0" indent="-171450">
                        <a:buSzPct val="100000"/>
                        <a:buFont typeface="Arial" pitchFamily="34"/>
                        <a:buChar char="•"/>
                      </a:pPr>
                      <a:r>
                        <a:rPr lang="en-GB" sz="1000" b="0" kern="1200">
                          <a:solidFill>
                            <a:srgbClr val="000000"/>
                          </a:solidFill>
                          <a:latin typeface="Century Gothic" pitchFamily="34"/>
                        </a:rPr>
                        <a:t>Realise that there is often not a single answer to historical questions</a:t>
                      </a:r>
                    </a:p>
                    <a:p>
                      <a:pPr marL="171450" lvl="0" indent="-171450">
                        <a:buSzPct val="100000"/>
                        <a:buFont typeface="Arial" pitchFamily="34"/>
                        <a:buChar char="•"/>
                      </a:pPr>
                      <a:r>
                        <a:rPr lang="en-GB" sz="1000">
                          <a:latin typeface="Century Gothic" pitchFamily="34"/>
                        </a:rPr>
                        <a:t>To be able to discuss trends over time</a:t>
                      </a:r>
                    </a:p>
                    <a:p>
                      <a:pPr marL="171450" lvl="0" indent="-171450">
                        <a:buSzPct val="100000"/>
                        <a:buFont typeface="Arial" pitchFamily="34"/>
                        <a:buChar char="•"/>
                      </a:pPr>
                      <a:r>
                        <a:rPr lang="en-GB" sz="1000">
                          <a:latin typeface="Century Gothic" pitchFamily="34"/>
                        </a:rPr>
                        <a:t>To see the relationship between different periods and the legacy or impacts for people today</a:t>
                      </a:r>
                    </a:p>
                  </a:txBody>
                  <a:tcPr/>
                </a:tc>
                <a:extLst>
                  <a:ext uri="{0D108BD9-81ED-4DB2-BD59-A6C34878D82A}">
                    <a16:rowId xmlns:a16="http://schemas.microsoft.com/office/drawing/2014/main" val="3063797473"/>
                  </a:ext>
                </a:extLst>
              </a:tr>
            </a:tbl>
          </a:graphicData>
        </a:graphic>
      </p:graphicFrame>
      <p:sp>
        <p:nvSpPr>
          <p:cNvPr id="10" name="Rectangle 12">
            <a:extLst>
              <a:ext uri="{FF2B5EF4-FFF2-40B4-BE49-F238E27FC236}">
                <a16:creationId xmlns:a16="http://schemas.microsoft.com/office/drawing/2014/main" id="{47037873-8BD1-46B8-93A5-293D7FB7647E}"/>
              </a:ext>
            </a:extLst>
          </p:cNvPr>
          <p:cNvSpPr/>
          <p:nvPr/>
        </p:nvSpPr>
        <p:spPr>
          <a:xfrm>
            <a:off x="4901979" y="3048938"/>
            <a:ext cx="2401296" cy="933181"/>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FFFFFF"/>
                </a:solidFill>
                <a:uFillTx/>
                <a:latin typeface="Century Gothic" pitchFamily="34"/>
              </a:rPr>
              <a:t>Know about the famous Manchester people that influenced society</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C2A18615-A6B8-49FA-B32B-7983BEE2044C}"/>
              </a:ext>
            </a:extLst>
          </p:cNvPr>
          <p:cNvGraphicFramePr>
            <a:graphicFrameLocks noGrp="1"/>
          </p:cNvGraphicFramePr>
          <p:nvPr/>
        </p:nvGraphicFramePr>
        <p:xfrm>
          <a:off x="573109" y="5263066"/>
          <a:ext cx="8454331" cy="1423976"/>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84148524"/>
                    </a:ext>
                  </a:extLst>
                </a:gridCol>
                <a:gridCol w="7449918">
                  <a:extLst>
                    <a:ext uri="{9D8B030D-6E8A-4147-A177-3AD203B41FA5}">
                      <a16:colId xmlns:a16="http://schemas.microsoft.com/office/drawing/2014/main" val="939812480"/>
                    </a:ext>
                  </a:extLst>
                </a:gridCol>
              </a:tblGrid>
              <a:tr h="1423976">
                <a:tc>
                  <a:txBody>
                    <a:bodyPr/>
                    <a:lstStyle/>
                    <a:p>
                      <a:pPr lvl="0"/>
                      <a:endParaRPr lang="en-GB" sz="1300"/>
                    </a:p>
                  </a:txBody>
                  <a:tcPr marL="64702" marR="64702" marT="32305" marB="32305">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a:solidFill>
                            <a:srgbClr val="000000"/>
                          </a:solidFill>
                        </a:rPr>
                        <a:t>Prior Knowledge – </a:t>
                      </a:r>
                    </a:p>
                  </a:txBody>
                  <a:tcPr marL="64702" marR="64702" marT="32305" marB="32305">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71950277"/>
                  </a:ext>
                </a:extLst>
              </a:tr>
            </a:tbl>
          </a:graphicData>
        </a:graphic>
      </p:graphicFrame>
      <p:graphicFrame>
        <p:nvGraphicFramePr>
          <p:cNvPr id="3" name="Table 4">
            <a:extLst>
              <a:ext uri="{FF2B5EF4-FFF2-40B4-BE49-F238E27FC236}">
                <a16:creationId xmlns:a16="http://schemas.microsoft.com/office/drawing/2014/main" id="{E1AEEE85-8C26-4EE9-9A85-E31D19273084}"/>
              </a:ext>
            </a:extLst>
          </p:cNvPr>
          <p:cNvGraphicFramePr>
            <a:graphicFrameLocks noGrp="1"/>
          </p:cNvGraphicFramePr>
          <p:nvPr/>
        </p:nvGraphicFramePr>
        <p:xfrm>
          <a:off x="3507345" y="1502743"/>
          <a:ext cx="3760972" cy="3612406"/>
        </p:xfrm>
        <a:graphic>
          <a:graphicData uri="http://schemas.openxmlformats.org/drawingml/2006/table">
            <a:tbl>
              <a:tblPr firstRow="1" bandRow="1">
                <a:effectLst/>
                <a:tableStyleId>{5202B0CA-FC54-4496-8BCA-5EF66A818D29}</a:tableStyleId>
              </a:tblPr>
              <a:tblGrid>
                <a:gridCol w="1215201">
                  <a:extLst>
                    <a:ext uri="{9D8B030D-6E8A-4147-A177-3AD203B41FA5}">
                      <a16:colId xmlns:a16="http://schemas.microsoft.com/office/drawing/2014/main" val="3459443227"/>
                    </a:ext>
                  </a:extLst>
                </a:gridCol>
                <a:gridCol w="2545771">
                  <a:extLst>
                    <a:ext uri="{9D8B030D-6E8A-4147-A177-3AD203B41FA5}">
                      <a16:colId xmlns:a16="http://schemas.microsoft.com/office/drawing/2014/main" val="1059307066"/>
                    </a:ext>
                  </a:extLst>
                </a:gridCol>
              </a:tblGrid>
              <a:tr h="428186">
                <a:tc gridSpan="2">
                  <a:txBody>
                    <a:bodyPr/>
                    <a:lstStyle/>
                    <a:p>
                      <a:pPr lvl="0" algn="ctr"/>
                      <a:r>
                        <a:rPr lang="en-GB" sz="1700" kern="1200">
                          <a:solidFill>
                            <a:srgbClr val="FFFFFF"/>
                          </a:solidFill>
                          <a:latin typeface="Century Gothic" pitchFamily="34"/>
                          <a:ea typeface="Calibri" pitchFamily="34"/>
                          <a:cs typeface="Times New Roman" pitchFamily="18"/>
                        </a:rPr>
                        <a:t>Vocabulary </a:t>
                      </a:r>
                    </a:p>
                  </a:txBody>
                  <a:tcPr marL="64702" marR="64702"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35878253"/>
                  </a:ext>
                </a:extLst>
              </a:tr>
              <a:tr h="428186">
                <a:tc>
                  <a:txBody>
                    <a:bodyPr/>
                    <a:lstStyle/>
                    <a:p>
                      <a:pPr marL="0" marR="0" lvl="0" indent="0" algn="ctr" defTabSz="914400" rtl="0" fontAlgn="auto" hangingPunct="1">
                        <a:lnSpc>
                          <a:spcPct val="100000"/>
                        </a:lnSpc>
                        <a:spcBef>
                          <a:spcPts val="0"/>
                        </a:spcBef>
                        <a:spcAft>
                          <a:spcPts val="0"/>
                        </a:spcAft>
                        <a:buNone/>
                        <a:tabLst/>
                      </a:pPr>
                      <a:r>
                        <a:rPr lang="en-GB" sz="1100" b="1">
                          <a:solidFill>
                            <a:srgbClr val="000000"/>
                          </a:solidFill>
                          <a:latin typeface="Century Gothic" pitchFamily="34"/>
                        </a:rPr>
                        <a:t>Peterloo massacre</a:t>
                      </a:r>
                    </a:p>
                    <a:p>
                      <a:pPr marL="0" marR="0" lvl="0" indent="0" algn="ctr" defTabSz="914400" rtl="0" fontAlgn="auto" hangingPunct="1">
                        <a:lnSpc>
                          <a:spcPct val="100000"/>
                        </a:lnSpc>
                        <a:spcBef>
                          <a:spcPts val="0"/>
                        </a:spcBef>
                        <a:spcAft>
                          <a:spcPts val="0"/>
                        </a:spcAft>
                        <a:buNone/>
                        <a:tabLst/>
                      </a:pPr>
                      <a:endParaRPr lang="en-GB" sz="1100" kern="1200">
                        <a:solidFill>
                          <a:srgbClr val="000000"/>
                        </a:solidFill>
                        <a:latin typeface="Century Gothic" pitchFamily="34"/>
                        <a:ea typeface="Calibri" pitchFamily="34"/>
                        <a:cs typeface="Times New Roman" pitchFamily="18"/>
                      </a:endParaRPr>
                    </a:p>
                  </a:txBody>
                  <a:tcPr marL="64702" marR="64702"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100" b="0">
                          <a:solidFill>
                            <a:srgbClr val="000000"/>
                          </a:solidFill>
                          <a:latin typeface="Century Gothic" pitchFamily="34"/>
                        </a:rPr>
                        <a:t>Refers to the charge made by the parliament’s officers against the demonstrating working class</a:t>
                      </a:r>
                    </a:p>
                  </a:txBody>
                  <a:tcPr marL="64702" marR="64702"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44310932"/>
                  </a:ext>
                </a:extLst>
              </a:tr>
              <a:tr h="428186">
                <a:tc>
                  <a:txBody>
                    <a:bodyPr/>
                    <a:lstStyle/>
                    <a:p>
                      <a:pPr marL="0" marR="0" lvl="0" indent="0" algn="ctr" defTabSz="914400" rtl="0" fontAlgn="auto" hangingPunct="1">
                        <a:lnSpc>
                          <a:spcPct val="100000"/>
                        </a:lnSpc>
                        <a:spcBef>
                          <a:spcPts val="0"/>
                        </a:spcBef>
                        <a:spcAft>
                          <a:spcPts val="0"/>
                        </a:spcAft>
                        <a:buNone/>
                        <a:tabLst/>
                      </a:pPr>
                      <a:r>
                        <a:rPr lang="en-GB" sz="1100" b="1">
                          <a:solidFill>
                            <a:srgbClr val="000000"/>
                          </a:solidFill>
                          <a:latin typeface="Century Gothic" pitchFamily="34"/>
                        </a:rPr>
                        <a:t>Trafford Centre</a:t>
                      </a:r>
                    </a:p>
                    <a:p>
                      <a:pPr lvl="0" algn="ctr"/>
                      <a:endParaRPr lang="en-GB" sz="1100" b="1" kern="1200">
                        <a:solidFill>
                          <a:srgbClr val="000000"/>
                        </a:solidFill>
                        <a:latin typeface="Century Gothic" pitchFamily="34"/>
                        <a:ea typeface="Calibri" pitchFamily="34"/>
                        <a:cs typeface="Times New Roman" pitchFamily="18"/>
                      </a:endParaRPr>
                    </a:p>
                  </a:txBody>
                  <a:tcPr marL="64702" marR="64702"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100" b="0">
                          <a:solidFill>
                            <a:srgbClr val="000000"/>
                          </a:solidFill>
                          <a:latin typeface="Century Gothic" pitchFamily="34"/>
                        </a:rPr>
                        <a:t>A huge shopping centre built in the 1990’s just outside Manchester</a:t>
                      </a:r>
                    </a:p>
                  </a:txBody>
                  <a:tcPr marL="64702" marR="64702"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32473590"/>
                  </a:ext>
                </a:extLst>
              </a:tr>
              <a:tr h="470824">
                <a:tc>
                  <a:txBody>
                    <a:bodyPr/>
                    <a:lstStyle/>
                    <a:p>
                      <a:pPr lvl="0" algn="ctr"/>
                      <a:r>
                        <a:rPr lang="en-GB" sz="1100" b="1" i="0" kern="1200">
                          <a:solidFill>
                            <a:srgbClr val="000000"/>
                          </a:solidFill>
                          <a:latin typeface="Century Gothic" pitchFamily="34"/>
                        </a:rPr>
                        <a:t>Mamucium</a:t>
                      </a:r>
                      <a:endParaRPr lang="en-GB" sz="1100" b="1" kern="1200">
                        <a:solidFill>
                          <a:srgbClr val="000000"/>
                        </a:solidFill>
                        <a:latin typeface="Century Gothic" pitchFamily="34"/>
                        <a:ea typeface="Calibri" pitchFamily="34"/>
                        <a:cs typeface="Times New Roman" pitchFamily="18"/>
                      </a:endParaRPr>
                    </a:p>
                  </a:txBody>
                  <a:tcPr marL="64702" marR="64702"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b="0">
                          <a:solidFill>
                            <a:srgbClr val="000000"/>
                          </a:solidFill>
                          <a:latin typeface="Century Gothic" pitchFamily="34"/>
                        </a:rPr>
                        <a:t>The original name for Manchester in Roman times</a:t>
                      </a:r>
                      <a:endParaRPr lang="en-GB" sz="1100" kern="1200">
                        <a:solidFill>
                          <a:srgbClr val="000000"/>
                        </a:solidFill>
                        <a:latin typeface="Century Gothic" pitchFamily="34"/>
                        <a:ea typeface="Calibri" pitchFamily="34"/>
                        <a:cs typeface="Times New Roman" pitchFamily="18"/>
                      </a:endParaRPr>
                    </a:p>
                  </a:txBody>
                  <a:tcPr marL="64702" marR="64702"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660235850"/>
                  </a:ext>
                </a:extLst>
              </a:tr>
              <a:tr h="539212">
                <a:tc>
                  <a:txBody>
                    <a:bodyPr/>
                    <a:lstStyle/>
                    <a:p>
                      <a:pPr marL="0" marR="0" lvl="0" indent="0" algn="ctr" defTabSz="914400" rtl="0" fontAlgn="auto" hangingPunct="1">
                        <a:lnSpc>
                          <a:spcPct val="100000"/>
                        </a:lnSpc>
                        <a:spcBef>
                          <a:spcPts val="0"/>
                        </a:spcBef>
                        <a:spcAft>
                          <a:spcPts val="0"/>
                        </a:spcAft>
                        <a:buNone/>
                        <a:tabLst/>
                      </a:pPr>
                      <a:r>
                        <a:rPr lang="en-GB" sz="1100" b="1">
                          <a:solidFill>
                            <a:srgbClr val="000000"/>
                          </a:solidFill>
                          <a:latin typeface="Century Gothic" pitchFamily="34"/>
                        </a:rPr>
                        <a:t>cottonopolis</a:t>
                      </a:r>
                    </a:p>
                    <a:p>
                      <a:pPr lvl="0" algn="ctr"/>
                      <a:endParaRPr lang="en-GB" sz="1100" b="1" kern="1200">
                        <a:solidFill>
                          <a:srgbClr val="000000"/>
                        </a:solidFill>
                        <a:latin typeface="Century Gothic" pitchFamily="34"/>
                        <a:ea typeface="Calibri" pitchFamily="34"/>
                        <a:cs typeface="Times New Roman" pitchFamily="18"/>
                      </a:endParaRPr>
                    </a:p>
                  </a:txBody>
                  <a:tcPr marL="64702" marR="64702"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100" b="0">
                          <a:solidFill>
                            <a:srgbClr val="000000"/>
                          </a:solidFill>
                          <a:latin typeface="Century Gothic" pitchFamily="34"/>
                        </a:rPr>
                        <a:t>The name used to depict Manchester’s wealth at the height of the industrial revolution</a:t>
                      </a:r>
                      <a:endParaRPr lang="en-GB" sz="1100" kern="1200">
                        <a:solidFill>
                          <a:srgbClr val="000000"/>
                        </a:solidFill>
                        <a:latin typeface="Century Gothic" pitchFamily="34"/>
                        <a:ea typeface="Calibri" pitchFamily="34"/>
                        <a:cs typeface="Times New Roman" pitchFamily="18"/>
                      </a:endParaRPr>
                    </a:p>
                  </a:txBody>
                  <a:tcPr marL="64702" marR="64702"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190059590"/>
                  </a:ext>
                </a:extLst>
              </a:tr>
              <a:tr h="422891">
                <a:tc>
                  <a:txBody>
                    <a:bodyPr/>
                    <a:lstStyle/>
                    <a:p>
                      <a:pPr marL="0" marR="0" lvl="0" indent="0" algn="ctr" defTabSz="914400" rtl="0" fontAlgn="auto" hangingPunct="1">
                        <a:lnSpc>
                          <a:spcPct val="100000"/>
                        </a:lnSpc>
                        <a:spcBef>
                          <a:spcPts val="0"/>
                        </a:spcBef>
                        <a:spcAft>
                          <a:spcPts val="0"/>
                        </a:spcAft>
                        <a:buNone/>
                        <a:tabLst/>
                      </a:pPr>
                      <a:r>
                        <a:rPr lang="en-GB" sz="1100" b="1">
                          <a:solidFill>
                            <a:srgbClr val="000000"/>
                          </a:solidFill>
                          <a:latin typeface="Century Gothic" pitchFamily="34"/>
                        </a:rPr>
                        <a:t>Industrial revolution</a:t>
                      </a:r>
                    </a:p>
                    <a:p>
                      <a:pPr lvl="0" algn="ctr"/>
                      <a:endParaRPr lang="en-GB" sz="1100" b="1" kern="1200">
                        <a:solidFill>
                          <a:srgbClr val="000000"/>
                        </a:solidFill>
                        <a:latin typeface="Century Gothic" pitchFamily="34"/>
                        <a:ea typeface="Calibri" pitchFamily="34"/>
                        <a:cs typeface="Times New Roman" pitchFamily="18"/>
                      </a:endParaRPr>
                    </a:p>
                  </a:txBody>
                  <a:tcPr marL="64702" marR="64702"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100" b="0">
                          <a:solidFill>
                            <a:srgbClr val="000000"/>
                          </a:solidFill>
                          <a:latin typeface="Century Gothic" pitchFamily="34"/>
                        </a:rPr>
                        <a:t>The name given to the period of British history when industry took off (1800s to 1950)</a:t>
                      </a:r>
                    </a:p>
                  </a:txBody>
                  <a:tcPr marL="64702" marR="64702"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98134379"/>
                  </a:ext>
                </a:extLst>
              </a:tr>
              <a:tr h="582344">
                <a:tc>
                  <a:txBody>
                    <a:bodyPr/>
                    <a:lstStyle/>
                    <a:p>
                      <a:pPr lvl="0" algn="ctr"/>
                      <a:r>
                        <a:rPr lang="en-GB" sz="1100" b="1" kern="1200">
                          <a:solidFill>
                            <a:srgbClr val="000000"/>
                          </a:solidFill>
                          <a:latin typeface="Century Gothic" pitchFamily="34"/>
                          <a:ea typeface="Calibri" pitchFamily="34"/>
                          <a:cs typeface="Times New Roman" pitchFamily="18"/>
                        </a:rPr>
                        <a:t>Henry Hunt</a:t>
                      </a:r>
                    </a:p>
                  </a:txBody>
                  <a:tcPr marL="64702" marR="64702"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kern="1200">
                          <a:solidFill>
                            <a:srgbClr val="000000"/>
                          </a:solidFill>
                          <a:latin typeface="Century Gothic" pitchFamily="34"/>
                          <a:ea typeface="Calibri" pitchFamily="34"/>
                          <a:cs typeface="Times New Roman" pitchFamily="18"/>
                        </a:rPr>
                        <a:t>A radical speaker who spoke up for the working class people</a:t>
                      </a:r>
                    </a:p>
                  </a:txBody>
                  <a:tcPr marL="64702" marR="64702"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17367887"/>
                  </a:ext>
                </a:extLst>
              </a:tr>
            </a:tbl>
          </a:graphicData>
        </a:graphic>
      </p:graphicFrame>
      <p:graphicFrame>
        <p:nvGraphicFramePr>
          <p:cNvPr id="4" name="Table 7">
            <a:extLst>
              <a:ext uri="{FF2B5EF4-FFF2-40B4-BE49-F238E27FC236}">
                <a16:creationId xmlns:a16="http://schemas.microsoft.com/office/drawing/2014/main" id="{7B33C118-0E84-4DB2-90C1-2777760214FE}"/>
              </a:ext>
            </a:extLst>
          </p:cNvPr>
          <p:cNvGraphicFramePr>
            <a:graphicFrameLocks noGrp="1"/>
          </p:cNvGraphicFramePr>
          <p:nvPr/>
        </p:nvGraphicFramePr>
        <p:xfrm>
          <a:off x="573109" y="1671632"/>
          <a:ext cx="2782336" cy="3060538"/>
        </p:xfrm>
        <a:graphic>
          <a:graphicData uri="http://schemas.openxmlformats.org/drawingml/2006/table">
            <a:tbl>
              <a:tblPr firstRow="1" bandRow="1">
                <a:effectLst/>
                <a:tableStyleId>{5202B0CA-FC54-4496-8BCA-5EF66A818D29}</a:tableStyleId>
              </a:tblPr>
              <a:tblGrid>
                <a:gridCol w="2782336">
                  <a:extLst>
                    <a:ext uri="{9D8B030D-6E8A-4147-A177-3AD203B41FA5}">
                      <a16:colId xmlns:a16="http://schemas.microsoft.com/office/drawing/2014/main" val="1679174643"/>
                    </a:ext>
                  </a:extLst>
                </a:gridCol>
              </a:tblGrid>
              <a:tr h="428186">
                <a:tc>
                  <a:txBody>
                    <a:bodyPr/>
                    <a:lstStyle/>
                    <a:p>
                      <a:pPr lvl="0" algn="ctr"/>
                      <a:r>
                        <a:rPr lang="en-GB" sz="1700" kern="1200">
                          <a:solidFill>
                            <a:srgbClr val="FFFFFF"/>
                          </a:solidFill>
                          <a:latin typeface="Century Gothic" pitchFamily="34"/>
                          <a:ea typeface="Calibri" pitchFamily="34"/>
                          <a:cs typeface="Times New Roman" pitchFamily="18"/>
                        </a:rPr>
                        <a:t>Key knowledge </a:t>
                      </a:r>
                    </a:p>
                  </a:txBody>
                  <a:tcPr marL="64693" marR="64693"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238612473"/>
                  </a:ext>
                </a:extLst>
              </a:tr>
              <a:tr h="428186">
                <a:tc>
                  <a:txBody>
                    <a:bodyPr/>
                    <a:lstStyle/>
                    <a:p>
                      <a:pPr lvl="0" algn="ctr"/>
                      <a:r>
                        <a:rPr lang="en-GB" sz="1400" b="1" kern="1200">
                          <a:solidFill>
                            <a:srgbClr val="000000"/>
                          </a:solidFill>
                          <a:latin typeface="Century Gothic" pitchFamily="34"/>
                          <a:ea typeface="Calibri" pitchFamily="34"/>
                          <a:cs typeface="Times New Roman" pitchFamily="18"/>
                        </a:rPr>
                        <a:t>Know about Manchester’s history</a:t>
                      </a:r>
                    </a:p>
                  </a:txBody>
                  <a:tcPr marL="64693" marR="64693"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311934688"/>
                  </a:ext>
                </a:extLst>
              </a:tr>
              <a:tr h="428186">
                <a:tc>
                  <a:txBody>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1" i="0" u="none" strike="noStrike" kern="1200" cap="none" spc="0" baseline="0">
                          <a:solidFill>
                            <a:srgbClr val="000000"/>
                          </a:solidFill>
                          <a:uFillTx/>
                          <a:latin typeface="Century Gothic" pitchFamily="34"/>
                        </a:rPr>
                        <a:t>Know about </a:t>
                      </a:r>
                      <a:r>
                        <a:rPr lang="en-GB" sz="1100" b="1" i="0" u="none" strike="noStrike" kern="0" cap="none" spc="0" baseline="0">
                          <a:solidFill>
                            <a:srgbClr val="000000"/>
                          </a:solidFill>
                          <a:uFillTx/>
                          <a:latin typeface="Century Gothic" pitchFamily="34"/>
                        </a:rPr>
                        <a:t>Manchester’s</a:t>
                      </a:r>
                      <a:r>
                        <a:rPr lang="en-GB" sz="1100" b="1" i="0" u="none" strike="noStrike" kern="1200" cap="none" spc="0" baseline="0">
                          <a:solidFill>
                            <a:srgbClr val="000000"/>
                          </a:solidFill>
                          <a:uFillTx/>
                          <a:latin typeface="Century Gothic" pitchFamily="34"/>
                        </a:rPr>
                        <a:t> Roman origins</a:t>
                      </a:r>
                    </a:p>
                  </a:txBody>
                  <a:tcPr marL="64693" marR="64693"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60244290"/>
                  </a:ext>
                </a:extLst>
              </a:tr>
              <a:tr h="428186">
                <a:tc>
                  <a:txBody>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1" i="0" u="none" strike="noStrike" kern="1200" cap="none" spc="0" baseline="0">
                          <a:solidFill>
                            <a:srgbClr val="000000"/>
                          </a:solidFill>
                          <a:uFillTx/>
                          <a:latin typeface="Century Gothic" pitchFamily="34"/>
                        </a:rPr>
                        <a:t>Know the impact that the industrial revolution had on Manchester</a:t>
                      </a:r>
                    </a:p>
                  </a:txBody>
                  <a:tcPr marL="64693" marR="64693"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89156637"/>
                  </a:ext>
                </a:extLst>
              </a:tr>
              <a:tr h="428186">
                <a:tc>
                  <a:txBody>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1" i="0" u="none" strike="noStrike" kern="1200" cap="none" spc="0" baseline="0">
                          <a:solidFill>
                            <a:srgbClr val="000000"/>
                          </a:solidFill>
                          <a:uFillTx/>
                          <a:latin typeface="Century Gothic" pitchFamily="34"/>
                        </a:rPr>
                        <a:t>Know about the significance of the Peterloo massacre</a:t>
                      </a:r>
                    </a:p>
                  </a:txBody>
                  <a:tcPr marL="64693" marR="64693"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89340586"/>
                  </a:ext>
                </a:extLst>
              </a:tr>
              <a:tr h="428186">
                <a:tc>
                  <a:txBody>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1" i="0" u="none" strike="noStrike" kern="1200" cap="none" spc="0" baseline="0">
                          <a:solidFill>
                            <a:srgbClr val="000000"/>
                          </a:solidFill>
                          <a:uFillTx/>
                          <a:latin typeface="Century Gothic" pitchFamily="34"/>
                        </a:rPr>
                        <a:t>Know how sport became associated with Manchester </a:t>
                      </a:r>
                    </a:p>
                  </a:txBody>
                  <a:tcPr marL="64693" marR="64693"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88579244"/>
                  </a:ext>
                </a:extLst>
              </a:tr>
              <a:tr h="428186">
                <a:tc>
                  <a:txBody>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1" i="0" u="none" strike="noStrike" kern="1200" cap="none" spc="0" baseline="0">
                          <a:solidFill>
                            <a:srgbClr val="000000"/>
                          </a:solidFill>
                          <a:uFillTx/>
                          <a:latin typeface="Century Gothic" pitchFamily="34"/>
                        </a:rPr>
                        <a:t>Know about the famous Manchester people that influenced society</a:t>
                      </a:r>
                    </a:p>
                  </a:txBody>
                  <a:tcPr marL="64693" marR="64693" marT="32351" marB="32351">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41857383"/>
                  </a:ext>
                </a:extLst>
              </a:tr>
            </a:tbl>
          </a:graphicData>
        </a:graphic>
      </p:graphicFrame>
      <p:sp>
        <p:nvSpPr>
          <p:cNvPr id="5" name="Rectangle 14">
            <a:extLst>
              <a:ext uri="{FF2B5EF4-FFF2-40B4-BE49-F238E27FC236}">
                <a16:creationId xmlns:a16="http://schemas.microsoft.com/office/drawing/2014/main" id="{D29F7E50-90ED-40A8-99A4-2FE348B1698F}"/>
              </a:ext>
            </a:extLst>
          </p:cNvPr>
          <p:cNvSpPr/>
          <p:nvPr/>
        </p:nvSpPr>
        <p:spPr>
          <a:xfrm>
            <a:off x="485336" y="1122874"/>
            <a:ext cx="2957882" cy="330976"/>
          </a:xfrm>
          <a:prstGeom prst="rect">
            <a:avLst/>
          </a:prstGeom>
          <a:noFill/>
          <a:ln cap="flat">
            <a:noFill/>
            <a:prstDash val="solid"/>
          </a:ln>
        </p:spPr>
        <p:txBody>
          <a:bodyPr vert="horz" wrap="square" lIns="64702" tIns="32351" rIns="64702" bIns="32351" anchor="ctr" anchorCtr="0" compatLnSpc="1">
            <a:spAutoFit/>
          </a:bodyPr>
          <a:lstStyle/>
          <a:p>
            <a:pPr marL="0" marR="0" lvl="0" indent="0" algn="l" defTabSz="862681"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321" b="1" i="0" u="none" strike="noStrike" kern="0" cap="none" spc="0" baseline="0">
                <a:solidFill>
                  <a:srgbClr val="000000"/>
                </a:solidFill>
                <a:uFillTx/>
                <a:latin typeface="Century Gothic" pitchFamily="34"/>
                <a:ea typeface="Calibri" pitchFamily="34"/>
                <a:cs typeface="Times New Roman" pitchFamily="18"/>
              </a:rPr>
              <a:t>Subject: History       Main Learning: </a:t>
            </a:r>
          </a:p>
        </p:txBody>
      </p:sp>
      <p:sp>
        <p:nvSpPr>
          <p:cNvPr id="6" name="Rounded Rectangle 1">
            <a:extLst>
              <a:ext uri="{FF2B5EF4-FFF2-40B4-BE49-F238E27FC236}">
                <a16:creationId xmlns:a16="http://schemas.microsoft.com/office/drawing/2014/main" id="{E04C23F2-6810-4328-AE4A-B47CDDBC5FC8}"/>
              </a:ext>
            </a:extLst>
          </p:cNvPr>
          <p:cNvSpPr/>
          <p:nvPr/>
        </p:nvSpPr>
        <p:spPr>
          <a:xfrm>
            <a:off x="7225021" y="525414"/>
            <a:ext cx="1273887" cy="331369"/>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vert="horz" wrap="square" lIns="64702" tIns="32351" rIns="64702" bIns="32351" anchor="ctr" anchorCtr="1" compatLnSpc="1">
            <a:noAutofit/>
          </a:bodyPr>
          <a:lstStyle/>
          <a:p>
            <a:pPr marL="0" marR="0" lvl="0" indent="0" algn="ctr" defTabSz="862681"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74" b="0" i="0" u="none" strike="noStrike" kern="0" cap="none" spc="0" baseline="0">
                <a:solidFill>
                  <a:srgbClr val="FFFFFF"/>
                </a:solidFill>
                <a:uFillTx/>
                <a:latin typeface="Century Gothic" pitchFamily="34"/>
                <a:ea typeface="Calibri" pitchFamily="34"/>
                <a:cs typeface="Times New Roman" pitchFamily="18"/>
              </a:rPr>
              <a:t>Year 5</a:t>
            </a:r>
            <a:endParaRPr lang="en-US" sz="1274" b="0" i="0" u="none" strike="noStrike" kern="0" cap="none" spc="0" baseline="0">
              <a:solidFill>
                <a:srgbClr val="FFFFFF"/>
              </a:solidFill>
              <a:uFillTx/>
              <a:latin typeface="Century Gothic" pitchFamily="34"/>
            </a:endParaRPr>
          </a:p>
        </p:txBody>
      </p:sp>
      <p:sp>
        <p:nvSpPr>
          <p:cNvPr id="7" name="Rectangle 1">
            <a:extLst>
              <a:ext uri="{FF2B5EF4-FFF2-40B4-BE49-F238E27FC236}">
                <a16:creationId xmlns:a16="http://schemas.microsoft.com/office/drawing/2014/main" id="{7E895A48-E66B-471E-8F8F-A61AF71C0AB6}"/>
              </a:ext>
            </a:extLst>
          </p:cNvPr>
          <p:cNvSpPr/>
          <p:nvPr/>
        </p:nvSpPr>
        <p:spPr>
          <a:xfrm>
            <a:off x="634227" y="393676"/>
            <a:ext cx="4872819" cy="574471"/>
          </a:xfrm>
          <a:prstGeom prst="rect">
            <a:avLst/>
          </a:prstGeom>
          <a:solidFill>
            <a:srgbClr val="7030A0"/>
          </a:solidFill>
          <a:ln w="12701" cap="flat">
            <a:solidFill>
              <a:srgbClr val="2F528F"/>
            </a:solidFill>
            <a:prstDash val="solid"/>
            <a:miter/>
          </a:ln>
        </p:spPr>
        <p:txBody>
          <a:bodyPr vert="horz" wrap="square" lIns="86264" tIns="43132" rIns="86264" bIns="43132" anchor="ctr" anchorCtr="1" compatLnSpc="1">
            <a:noAutofit/>
          </a:bodyPr>
          <a:lstStyle/>
          <a:p>
            <a:pPr marL="0" marR="0" lvl="0" indent="0" algn="ctr" defTabSz="862681"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98" b="1" i="0" u="none" strike="noStrike" kern="0" cap="none" spc="0" baseline="0">
                <a:solidFill>
                  <a:srgbClr val="FFFFFF"/>
                </a:solidFill>
                <a:uFillTx/>
                <a:latin typeface="Century Gothic" pitchFamily="34"/>
              </a:rPr>
              <a:t>Knowledge Organiser</a:t>
            </a:r>
          </a:p>
        </p:txBody>
      </p:sp>
      <p:pic>
        <p:nvPicPr>
          <p:cNvPr id="8" name="Picture 8" descr="Logo, icon&#10;&#10;Description automatically generated">
            <a:extLst>
              <a:ext uri="{FF2B5EF4-FFF2-40B4-BE49-F238E27FC236}">
                <a16:creationId xmlns:a16="http://schemas.microsoft.com/office/drawing/2014/main" id="{974C01CD-6388-4498-9C5E-07C93E22032C}"/>
              </a:ext>
            </a:extLst>
          </p:cNvPr>
          <p:cNvPicPr>
            <a:picLocks noChangeAspect="1"/>
          </p:cNvPicPr>
          <p:nvPr/>
        </p:nvPicPr>
        <p:blipFill>
          <a:blip r:embed="rId2"/>
          <a:stretch>
            <a:fillRect/>
          </a:stretch>
        </p:blipFill>
        <p:spPr>
          <a:xfrm>
            <a:off x="634227" y="5666865"/>
            <a:ext cx="779672" cy="779672"/>
          </a:xfrm>
          <a:prstGeom prst="rect">
            <a:avLst/>
          </a:prstGeom>
          <a:noFill/>
          <a:ln cap="flat">
            <a:noFill/>
          </a:ln>
        </p:spPr>
      </p:pic>
      <p:sp>
        <p:nvSpPr>
          <p:cNvPr id="9" name="TextBox 7">
            <a:extLst>
              <a:ext uri="{FF2B5EF4-FFF2-40B4-BE49-F238E27FC236}">
                <a16:creationId xmlns:a16="http://schemas.microsoft.com/office/drawing/2014/main" id="{1A384A04-3896-4979-8C9D-ECC8982A705E}"/>
              </a:ext>
            </a:extLst>
          </p:cNvPr>
          <p:cNvSpPr txBox="1"/>
          <p:nvPr/>
        </p:nvSpPr>
        <p:spPr>
          <a:xfrm>
            <a:off x="3603019" y="1203652"/>
            <a:ext cx="3760963" cy="27699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0" cap="none" spc="0" baseline="0">
                <a:solidFill>
                  <a:srgbClr val="000000"/>
                </a:solidFill>
                <a:uFillTx/>
                <a:latin typeface="Century Gothic" pitchFamily="34"/>
                <a:ea typeface="Calibri" pitchFamily="34"/>
                <a:cs typeface="Times New Roman" pitchFamily="18"/>
              </a:rPr>
              <a:t>Significance – History of Manchester</a:t>
            </a:r>
            <a:endParaRPr lang="en-GB" sz="1200" b="0" i="0" u="none" strike="noStrike" kern="1200" cap="none" spc="0" baseline="0">
              <a:solidFill>
                <a:srgbClr val="000000"/>
              </a:solidFill>
              <a:uFillTx/>
              <a:latin typeface="Calibri"/>
            </a:endParaRPr>
          </a:p>
        </p:txBody>
      </p:sp>
      <p:pic>
        <p:nvPicPr>
          <p:cNvPr id="10" name="Picture 14" descr="History of the Manchester Ship Canal">
            <a:extLst>
              <a:ext uri="{FF2B5EF4-FFF2-40B4-BE49-F238E27FC236}">
                <a16:creationId xmlns:a16="http://schemas.microsoft.com/office/drawing/2014/main" id="{7815B800-A803-414A-973F-DAFEFBBC56C1}"/>
              </a:ext>
            </a:extLst>
          </p:cNvPr>
          <p:cNvPicPr>
            <a:picLocks noChangeAspect="1"/>
          </p:cNvPicPr>
          <p:nvPr/>
        </p:nvPicPr>
        <p:blipFill>
          <a:blip r:embed="rId3"/>
          <a:srcRect/>
          <a:stretch>
            <a:fillRect/>
          </a:stretch>
        </p:blipFill>
        <p:spPr>
          <a:xfrm>
            <a:off x="7382307" y="1497046"/>
            <a:ext cx="1513240" cy="1061526"/>
          </a:xfrm>
          <a:prstGeom prst="rect">
            <a:avLst/>
          </a:prstGeom>
          <a:noFill/>
          <a:ln cap="flat">
            <a:noFill/>
          </a:ln>
        </p:spPr>
      </p:pic>
      <p:pic>
        <p:nvPicPr>
          <p:cNvPr id="11" name="Picture 2" descr="Intu Trafford Centre up for sale">
            <a:extLst>
              <a:ext uri="{FF2B5EF4-FFF2-40B4-BE49-F238E27FC236}">
                <a16:creationId xmlns:a16="http://schemas.microsoft.com/office/drawing/2014/main" id="{74409FE0-9499-479D-9FFC-B46D9DD81437}"/>
              </a:ext>
            </a:extLst>
          </p:cNvPr>
          <p:cNvPicPr>
            <a:picLocks noChangeAspect="1"/>
          </p:cNvPicPr>
          <p:nvPr/>
        </p:nvPicPr>
        <p:blipFill>
          <a:blip r:embed="rId4"/>
          <a:srcRect/>
          <a:stretch>
            <a:fillRect/>
          </a:stretch>
        </p:blipFill>
        <p:spPr>
          <a:xfrm>
            <a:off x="7341333" y="2814898"/>
            <a:ext cx="1595179" cy="1061526"/>
          </a:xfrm>
          <a:prstGeom prst="rect">
            <a:avLst/>
          </a:prstGeom>
          <a:noFill/>
          <a:ln cap="flat">
            <a:noFill/>
          </a:ln>
        </p:spPr>
      </p:pic>
      <p:pic>
        <p:nvPicPr>
          <p:cNvPr id="12" name="Picture 4" descr="A picture containing text, fabric&#10;&#10;Description automatically generated">
            <a:extLst>
              <a:ext uri="{FF2B5EF4-FFF2-40B4-BE49-F238E27FC236}">
                <a16:creationId xmlns:a16="http://schemas.microsoft.com/office/drawing/2014/main" id="{1DAE9EC0-6D98-4FD2-8FF9-CF6469F60FB5}"/>
              </a:ext>
            </a:extLst>
          </p:cNvPr>
          <p:cNvPicPr>
            <a:picLocks noChangeAspect="1"/>
          </p:cNvPicPr>
          <p:nvPr/>
        </p:nvPicPr>
        <p:blipFill>
          <a:blip r:embed="rId5"/>
          <a:stretch>
            <a:fillRect/>
          </a:stretch>
        </p:blipFill>
        <p:spPr>
          <a:xfrm>
            <a:off x="7348703" y="4141875"/>
            <a:ext cx="1580458" cy="962534"/>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0" y="1"/>
            <a:ext cx="9143999" cy="6665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5</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How did Britain change between the end of the Roman occupation and 1066?</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3"/>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why the Romans left Britain</a:t>
            </a:r>
          </a:p>
        </p:txBody>
      </p:sp>
      <p:sp>
        <p:nvSpPr>
          <p:cNvPr id="10" name="Rectangle 9">
            <a:extLst>
              <a:ext uri="{FF2B5EF4-FFF2-40B4-BE49-F238E27FC236}">
                <a16:creationId xmlns:a16="http://schemas.microsoft.com/office/drawing/2014/main" id="{023E87D9-DD69-46C0-A9E3-1468C531A59F}"/>
              </a:ext>
            </a:extLst>
          </p:cNvPr>
          <p:cNvSpPr/>
          <p:nvPr/>
        </p:nvSpPr>
        <p:spPr>
          <a:xfrm>
            <a:off x="3430987" y="2065562"/>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who the Anglo-Saxons were and how they divided Britain up</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1" y="2050958"/>
            <a:ext cx="2401294" cy="9012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who the Vikings were and how they battled with the Anglo-Saxons</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1" y="2910430"/>
            <a:ext cx="2401294" cy="87832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many of the words we use today originate from the Anglo-Saxons or the Vikings</a:t>
            </a:r>
          </a:p>
        </p:txBody>
      </p:sp>
      <p:sp>
        <p:nvSpPr>
          <p:cNvPr id="13" name="Rectangle 12">
            <a:extLst>
              <a:ext uri="{FF2B5EF4-FFF2-40B4-BE49-F238E27FC236}">
                <a16:creationId xmlns:a16="http://schemas.microsoft.com/office/drawing/2014/main" id="{B31E5F52-6E2D-4D25-8FBE-A79D1F4B0D94}"/>
              </a:ext>
            </a:extLst>
          </p:cNvPr>
          <p:cNvSpPr/>
          <p:nvPr/>
        </p:nvSpPr>
        <p:spPr>
          <a:xfrm>
            <a:off x="4905957" y="3001223"/>
            <a:ext cx="2401294" cy="7686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the Vikings and Anglo-Saxons improved Britain</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nvGraphicFramePr>
        <p:xfrm>
          <a:off x="78685" y="3830541"/>
          <a:ext cx="8996304" cy="2865120"/>
        </p:xfrm>
        <a:graphic>
          <a:graphicData uri="http://schemas.openxmlformats.org/drawingml/2006/table">
            <a:tbl>
              <a:tblPr firstRow="1" bandRow="1">
                <a:tableStyleId>{5C22544A-7EE6-4342-B048-85BDC9FD1C3A}</a:tableStyleId>
              </a:tblPr>
              <a:tblGrid>
                <a:gridCol w="2998768">
                  <a:extLst>
                    <a:ext uri="{9D8B030D-6E8A-4147-A177-3AD203B41FA5}">
                      <a16:colId xmlns:a16="http://schemas.microsoft.com/office/drawing/2014/main" val="2651351961"/>
                    </a:ext>
                  </a:extLst>
                </a:gridCol>
                <a:gridCol w="2998768">
                  <a:extLst>
                    <a:ext uri="{9D8B030D-6E8A-4147-A177-3AD203B41FA5}">
                      <a16:colId xmlns:a16="http://schemas.microsoft.com/office/drawing/2014/main" val="2483137933"/>
                    </a:ext>
                  </a:extLst>
                </a:gridCol>
                <a:gridCol w="2998768">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171450" indent="-171450" algn="l">
                        <a:buFont typeface="Arial" panose="020B0604020202020204" pitchFamily="34" charset="0"/>
                        <a:buChar char="•"/>
                      </a:pPr>
                      <a:r>
                        <a:rPr lang="en-GB" sz="900" b="0" i="0" u="none" strike="noStrike" baseline="0" dirty="0">
                          <a:solidFill>
                            <a:srgbClr val="000000"/>
                          </a:solidFill>
                          <a:latin typeface="Century Gothic" panose="020B0502020202020204" pitchFamily="34" charset="0"/>
                        </a:rPr>
                        <a:t>To have a secure understanding of a British timeline that extends from the Stone Age to the present day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entury Gothic" panose="020B0502020202020204" pitchFamily="34" charset="0"/>
                        </a:rPr>
                        <a:t>To show a chronologically secure knowledge and understanding of local, national and global history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entury Gothic" panose="020B0502020202020204" pitchFamily="34" charset="0"/>
                        </a:rPr>
                        <a:t>To be able to tell the story of events within and across the time periods studied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entury Gothic" panose="020B0502020202020204" pitchFamily="34" charset="0"/>
                        </a:rPr>
                        <a:t>To describe connections. contrasts and trends over short and longer time periods</a:t>
                      </a: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Order an increasing number of significant events, movements and dates on a timeline using dates accurately;</a:t>
                      </a:r>
                      <a:endParaRPr lang="en-GB" sz="9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Accurately use dates and terms to describe historical events;</a:t>
                      </a:r>
                      <a:endParaRPr lang="en-GB" sz="9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Know and describe in some detail the main changes to an aspect in a period of history being studied</a:t>
                      </a:r>
                    </a:p>
                  </a:txBody>
                  <a:tcPr/>
                </a:tc>
                <a:tc>
                  <a:txBody>
                    <a:bodyPr/>
                    <a:lstStyle/>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Recognise when they are using primary and secondary sources of information to investigate the past </a:t>
                      </a:r>
                      <a:endParaRPr lang="en-GB" sz="10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Select relevant sections of information to address historically valid questions and construct detailed, informed responses</a:t>
                      </a:r>
                      <a:endParaRPr lang="en-GB" sz="10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Use a wide range of different evidence to collect evidence about the past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be able to devise questions about change, cause and consequences, similarity, difference and significant people or events in a wider context</a:t>
                      </a:r>
                      <a:endPar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lnSpc>
                          <a:spcPct val="115000"/>
                        </a:lnSpc>
                        <a:spcAft>
                          <a:spcPts val="0"/>
                        </a:spcAft>
                        <a:buFont typeface="Arial" panose="020B0604020202020204" pitchFamily="34" charset="0"/>
                        <a:buNone/>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a:tc>
                <a:tc>
                  <a:txBody>
                    <a:bodyPr/>
                    <a:lstStyle/>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Find and analyse a wide range of evidence about the past</a:t>
                      </a:r>
                      <a:endParaRPr lang="en-GB" sz="10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Use a range of evidence to offer some clear reasons for different interpretations of events, linking this to factual understanding about the past</a:t>
                      </a:r>
                      <a:endParaRPr lang="en-GB" sz="10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Realise that there is often not a single answer to historical questions</a:t>
                      </a:r>
                    </a:p>
                    <a:p>
                      <a:pPr marL="171450" indent="-171450">
                        <a:buFont typeface="Arial" panose="020B0604020202020204" pitchFamily="34" charset="0"/>
                        <a:buChar char="•"/>
                      </a:pPr>
                      <a:r>
                        <a:rPr lang="en-GB" sz="1000" dirty="0">
                          <a:latin typeface="Century Gothic" panose="020B0502020202020204" pitchFamily="34" charset="0"/>
                        </a:rPr>
                        <a:t>To see the relationship between different periods and the legacy or impacts for people today</a:t>
                      </a:r>
                    </a:p>
                    <a:p>
                      <a:pPr marL="0" indent="0">
                        <a:buFont typeface="Arial" panose="020B0604020202020204" pitchFamily="34" charset="0"/>
                        <a:buNone/>
                      </a:pPr>
                      <a:endParaRPr lang="en-GB" sz="1000" dirty="0">
                        <a:latin typeface="Century Gothic" panose="020B0502020202020204" pitchFamily="34" charset="0"/>
                      </a:endParaRP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14667654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507351" y="1671635"/>
          <a:ext cx="3228728" cy="3555289"/>
        </p:xfrm>
        <a:graphic>
          <a:graphicData uri="http://schemas.openxmlformats.org/drawingml/2006/table">
            <a:tbl>
              <a:tblPr firstRow="1" bandRow="1">
                <a:effectLst/>
                <a:tableStyleId>{5202B0CA-FC54-4496-8BCA-5EF66A818D29}</a:tableStyleId>
              </a:tblPr>
              <a:tblGrid>
                <a:gridCol w="1043228">
                  <a:extLst>
                    <a:ext uri="{9D8B030D-6E8A-4147-A177-3AD203B41FA5}">
                      <a16:colId xmlns:a16="http://schemas.microsoft.com/office/drawing/2014/main" val="20000"/>
                    </a:ext>
                  </a:extLst>
                </a:gridCol>
                <a:gridCol w="2185500">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anose="020B0502020202020204" pitchFamily="34" charset="0"/>
                        </a:rPr>
                        <a:t>Anglo-Saxon kingdoms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b="0" dirty="0">
                          <a:solidFill>
                            <a:schemeClr val="tx1"/>
                          </a:solidFill>
                          <a:latin typeface="Century Gothic" pitchFamily="34"/>
                        </a:rPr>
                        <a:t>The Anglo-Saxons formed many regions each with one ruler, known as kingdoms</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Century Gothic" panose="020B0502020202020204" pitchFamily="34" charset="0"/>
                        </a:rPr>
                        <a:t>Shire reeve</a:t>
                      </a:r>
                    </a:p>
                    <a:p>
                      <a:pPr lvl="0" algn="ctr"/>
                      <a:endParaRPr lang="en-GB" sz="1200" b="1" kern="1200" dirty="0">
                        <a:solidFill>
                          <a:schemeClr val="tx1"/>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solidFill>
                          <a:latin typeface="Century Gothic" pitchFamily="34"/>
                        </a:rPr>
                        <a:t>The peace officer of a shire, later known as ‘sheriff’.</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708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Century Gothic" panose="020B0502020202020204" pitchFamily="34" charset="0"/>
                        </a:rPr>
                        <a:t>churl</a:t>
                      </a:r>
                    </a:p>
                    <a:p>
                      <a:pPr lvl="0" algn="ctr"/>
                      <a:endParaRPr lang="en-GB" sz="1200" b="1" kern="1200" dirty="0">
                        <a:solidFill>
                          <a:schemeClr val="tx1"/>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dirty="0">
                          <a:solidFill>
                            <a:schemeClr val="tx1"/>
                          </a:solidFill>
                          <a:latin typeface="Century Gothic" pitchFamily="34"/>
                        </a:rPr>
                        <a:t>A lower-class Anglo-Saxon but better than a slave</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39212">
                <a:tc>
                  <a:txBody>
                    <a:bodyPr/>
                    <a:lstStyle/>
                    <a:p>
                      <a:pPr lvl="0" algn="ctr"/>
                      <a:r>
                        <a:rPr lang="en-GB" sz="1200" b="1" dirty="0">
                          <a:solidFill>
                            <a:schemeClr val="tx1"/>
                          </a:solidFill>
                          <a:latin typeface="Century Gothic" panose="020B0502020202020204" pitchFamily="34" charset="0"/>
                        </a:rPr>
                        <a:t>longship</a:t>
                      </a:r>
                      <a:endParaRPr lang="en-GB" sz="1200" b="1" kern="1200" dirty="0">
                        <a:solidFill>
                          <a:schemeClr val="tx1"/>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000" dirty="0">
                          <a:solidFill>
                            <a:schemeClr val="tx1"/>
                          </a:solidFill>
                          <a:latin typeface="Century Gothic" panose="020B0502020202020204" pitchFamily="34" charset="0"/>
                        </a:rPr>
                        <a:t>The narrow boat used by Vikings to raid along coasts</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8234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Century Gothic" panose="020B0502020202020204" pitchFamily="34" charset="0"/>
                        </a:rPr>
                        <a:t>longhouse</a:t>
                      </a:r>
                    </a:p>
                    <a:p>
                      <a:pPr lvl="0" algn="ctr"/>
                      <a:endParaRPr lang="en-GB" sz="1200" b="1" kern="1200" dirty="0">
                        <a:solidFill>
                          <a:schemeClr val="tx1"/>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b="0" dirty="0">
                          <a:solidFill>
                            <a:schemeClr val="tx1"/>
                          </a:solidFill>
                          <a:latin typeface="Century Gothic" panose="020B0502020202020204" pitchFamily="34" charset="0"/>
                        </a:rPr>
                        <a:t>A large hall-like building where many Viking families would live together</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8234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Century Gothic" panose="020B0502020202020204" pitchFamily="34" charset="0"/>
                        </a:rPr>
                        <a:t>Jorvik</a:t>
                      </a:r>
                      <a:endParaRPr lang="en-GB" sz="1200" dirty="0">
                        <a:solidFill>
                          <a:schemeClr val="tx1"/>
                        </a:solidFill>
                        <a:latin typeface="Century Gothic" panose="020B0502020202020204" pitchFamily="34" charset="0"/>
                      </a:endParaRPr>
                    </a:p>
                    <a:p>
                      <a:pPr lvl="0" algn="ctr"/>
                      <a:endParaRPr lang="en-GB" sz="1200" b="1" kern="1200" dirty="0">
                        <a:solidFill>
                          <a:schemeClr val="tx1"/>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kumimoji="0" lang="en-GB" sz="1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The Viking name for the city of York. York now has a famous Viking museum called Jorvik</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671635"/>
          <a:ext cx="2782338" cy="3413337"/>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lvl="0" algn="ctr"/>
                      <a:r>
                        <a:rPr lang="en-GB" sz="1400" b="1" kern="1200" dirty="0">
                          <a:solidFill>
                            <a:srgbClr val="000000"/>
                          </a:solidFill>
                          <a:latin typeface="Century Gothic" pitchFamily="34"/>
                          <a:ea typeface="Calibri" pitchFamily="34"/>
                          <a:cs typeface="Times New Roman" pitchFamily="18"/>
                        </a:rPr>
                        <a:t>Know how Britain changed between the end of the Roman occupation and 1066</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why the Romans left Britain</a:t>
                      </a:r>
                    </a:p>
                    <a:p>
                      <a:pPr lvl="0" algn="ctr"/>
                      <a:endParaRPr lang="en-GB" sz="1100" b="0" kern="1200" dirty="0">
                        <a:solidFill>
                          <a:srgbClr val="000000"/>
                        </a:solidFill>
                        <a:latin typeface="Century Gothic" pitchFamily="34"/>
                        <a:ea typeface="Calibri" pitchFamily="34"/>
                        <a:cs typeface="Times New Roman" pitchFamily="18"/>
                      </a:endParaRP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who the Anglo-Saxons were and how they divided Britain up</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who the Vikings were and how they battled with the Anglo-Saxons</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many of the words we use today originate from the Anglo-Saxons or the Vikings</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the Vikings and Anglo-Saxons improved Britain</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2" y="1120449"/>
            <a:ext cx="7925796" cy="330980"/>
          </a:xfrm>
          <a:prstGeom prst="rect">
            <a:avLst/>
          </a:prstGeom>
          <a:noFill/>
          <a:ln cap="flat">
            <a:noFill/>
            <a:prstDash val="solid"/>
          </a:ln>
        </p:spPr>
        <p:txBody>
          <a:bodyPr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Chronology – end of Roman occupation to 1066</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5</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3074" name="Picture 2" descr="The Saxon Invasion of Britain - MythBank">
            <a:extLst>
              <a:ext uri="{FF2B5EF4-FFF2-40B4-BE49-F238E27FC236}">
                <a16:creationId xmlns:a16="http://schemas.microsoft.com/office/drawing/2014/main" id="{E0D2A698-85FD-40E7-A643-FA544EABC1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7980" y="1451429"/>
            <a:ext cx="2148586" cy="144284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nglo-Saxon and British Kingdoms Map c. 800 - HeritageDaily - Archaeology  News">
            <a:extLst>
              <a:ext uri="{FF2B5EF4-FFF2-40B4-BE49-F238E27FC236}">
                <a16:creationId xmlns:a16="http://schemas.microsoft.com/office/drawing/2014/main" id="{55566004-EE48-4E16-8287-BDF6F67568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7980" y="2965807"/>
            <a:ext cx="2139467" cy="105967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Journey into Anglo-Saxon England">
            <a:extLst>
              <a:ext uri="{FF2B5EF4-FFF2-40B4-BE49-F238E27FC236}">
                <a16:creationId xmlns:a16="http://schemas.microsoft.com/office/drawing/2014/main" id="{87698720-E6D3-4DE6-8AD6-CCCE3D3673B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87980" y="4062548"/>
            <a:ext cx="2160043" cy="1224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1587591"/>
      </p:ext>
    </p:extLst>
  </p:cSld>
  <p:clrMapOvr>
    <a:masterClrMapping/>
  </p:clrMapOvr>
  <p:transition spd="slow"/>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1" y="0"/>
            <a:ext cx="9120146" cy="6756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6</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What impact did WW1 and WW2 have on ordinary people in your local area?</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2"/>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how lives of ordinary people started to change after WW1</a:t>
            </a:r>
          </a:p>
        </p:txBody>
      </p:sp>
      <p:sp>
        <p:nvSpPr>
          <p:cNvPr id="10" name="Rectangle 9">
            <a:extLst>
              <a:ext uri="{FF2B5EF4-FFF2-40B4-BE49-F238E27FC236}">
                <a16:creationId xmlns:a16="http://schemas.microsoft.com/office/drawing/2014/main" id="{023E87D9-DD69-46C0-A9E3-1468C531A59F}"/>
              </a:ext>
            </a:extLst>
          </p:cNvPr>
          <p:cNvSpPr/>
          <p:nvPr/>
        </p:nvSpPr>
        <p:spPr>
          <a:xfrm>
            <a:off x="3430987" y="2065561"/>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Make use of evidence to find out why WW2 happened</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0" y="2066754"/>
            <a:ext cx="2401294" cy="9000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the impact of Chamberlain’s speech on the country</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1" y="3008597"/>
            <a:ext cx="2401294" cy="10942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Make use of local evidence to find out about the impact of the wars on local people’s lives</a:t>
            </a:r>
          </a:p>
        </p:txBody>
      </p:sp>
      <p:sp>
        <p:nvSpPr>
          <p:cNvPr id="13" name="Rectangle 12">
            <a:extLst>
              <a:ext uri="{FF2B5EF4-FFF2-40B4-BE49-F238E27FC236}">
                <a16:creationId xmlns:a16="http://schemas.microsoft.com/office/drawing/2014/main" id="{B31E5F52-6E2D-4D25-8FBE-A79D1F4B0D94}"/>
              </a:ext>
            </a:extLst>
          </p:cNvPr>
          <p:cNvSpPr/>
          <p:nvPr/>
        </p:nvSpPr>
        <p:spPr>
          <a:xfrm>
            <a:off x="4905957" y="3027459"/>
            <a:ext cx="2401294" cy="10038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about the issues people faced after WW2 ended</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extLst>
              <p:ext uri="{D42A27DB-BD31-4B8C-83A1-F6EECF244321}">
                <p14:modId xmlns:p14="http://schemas.microsoft.com/office/powerpoint/2010/main" val="3149555049"/>
              </p:ext>
            </p:extLst>
          </p:nvPr>
        </p:nvGraphicFramePr>
        <p:xfrm>
          <a:off x="61922" y="4163512"/>
          <a:ext cx="8996304" cy="2590800"/>
        </p:xfrm>
        <a:graphic>
          <a:graphicData uri="http://schemas.openxmlformats.org/drawingml/2006/table">
            <a:tbl>
              <a:tblPr firstRow="1" bandRow="1">
                <a:tableStyleId>{5C22544A-7EE6-4342-B048-85BDC9FD1C3A}</a:tableStyleId>
              </a:tblPr>
              <a:tblGrid>
                <a:gridCol w="3146430">
                  <a:extLst>
                    <a:ext uri="{9D8B030D-6E8A-4147-A177-3AD203B41FA5}">
                      <a16:colId xmlns:a16="http://schemas.microsoft.com/office/drawing/2014/main" val="2651351961"/>
                    </a:ext>
                  </a:extLst>
                </a:gridCol>
                <a:gridCol w="2576223">
                  <a:extLst>
                    <a:ext uri="{9D8B030D-6E8A-4147-A177-3AD203B41FA5}">
                      <a16:colId xmlns:a16="http://schemas.microsoft.com/office/drawing/2014/main" val="2483137933"/>
                    </a:ext>
                  </a:extLst>
                </a:gridCol>
                <a:gridCol w="3273651">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entury Gothic" panose="020B0502020202020204" pitchFamily="34" charset="0"/>
                        </a:rPr>
                        <a:t>To demonstrate a coherent chronological narrative, knowledge and understanding of Britain’s past and the wider world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entury Gothic" panose="020B0502020202020204" pitchFamily="34" charset="0"/>
                        </a:rPr>
                        <a:t>To identify specific changes within and across different periods over a long period of history</a:t>
                      </a: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Use timelines to place events, periods and cultural movements from around the world.</a:t>
                      </a: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Use timelines to demonstrate changes and developments in culture, technology, religion and society.</a:t>
                      </a: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Describe main changes in a period in history using words such as: social, religious, political, technological and cultural.</a:t>
                      </a: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Name date of any significant event studied from past and place it correctly on a timeline</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kern="1200" dirty="0">
                          <a:solidFill>
                            <a:schemeClr val="tx1"/>
                          </a:solidFill>
                          <a:effectLst/>
                          <a:latin typeface="Century Gothic" panose="020B0502020202020204" pitchFamily="34" charset="0"/>
                          <a:ea typeface="+mn-ea"/>
                          <a:cs typeface="+mn-cs"/>
                        </a:rPr>
                        <a:t>Use a wide range of different evidence to collect evidence about the past, such as pictures, documents, printed sources, posters, online material, pictures, photographs, artefacts, historic statues, figures, sculptures, historic sites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b="0" kern="1200" dirty="0">
                          <a:solidFill>
                            <a:schemeClr val="tx1"/>
                          </a:solidFill>
                          <a:effectLst/>
                          <a:latin typeface="Century Gothic" panose="020B0502020202020204" pitchFamily="34" charset="0"/>
                          <a:ea typeface="+mn-ea"/>
                          <a:cs typeface="+mn-cs"/>
                        </a:rPr>
                        <a:t>Investigate own lines of enquiry by posing historically valid questions to answer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entury Gothic" panose="020B0502020202020204" pitchFamily="34" charset="0"/>
                        </a:rPr>
                        <a:t>To understand the complexity of people’s lives in the past and how some societies are different  due to changes and challenges at that time</a:t>
                      </a:r>
                      <a:endParaRPr lang="en-GB" sz="900" b="0" kern="1200" dirty="0">
                        <a:solidFill>
                          <a:schemeClr val="tx1"/>
                        </a:solidFill>
                        <a:effectLst/>
                        <a:latin typeface="Century Gothic" panose="020B0502020202020204" pitchFamily="34" charset="0"/>
                        <a:ea typeface="+mn-ea"/>
                        <a:cs typeface="+mn-cs"/>
                      </a:endParaRPr>
                    </a:p>
                  </a:txBody>
                  <a:tcPr/>
                </a:tc>
                <a:tc>
                  <a:txBody>
                    <a:bodyPr/>
                    <a:lstStyle/>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Find and analyse a wide range of evidence about the past </a:t>
                      </a:r>
                      <a:endParaRPr lang="en-GB" sz="9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Use a range of evidence to offer some clear reasons for different interpretations of events, linking this to factual understanding about the past</a:t>
                      </a: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Consider different ways of checking the accuracy of interpretations of the past </a:t>
                      </a:r>
                      <a:endParaRPr lang="en-GB" sz="9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Start to know the difference between primary and secondary evidence and the impact of this on reliability</a:t>
                      </a:r>
                      <a:endParaRPr lang="en-GB" sz="9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Show an awareness of the concept of propaganda </a:t>
                      </a:r>
                      <a:endParaRPr lang="en-GB" sz="9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Know that people in the past represent events or ideas in a way that may be to persuade others </a:t>
                      </a:r>
                      <a:endParaRPr lang="en-GB" sz="9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900" kern="1200" dirty="0">
                          <a:solidFill>
                            <a:schemeClr val="tx1"/>
                          </a:solidFill>
                          <a:effectLst/>
                          <a:latin typeface="Century Gothic" panose="020B0502020202020204" pitchFamily="34" charset="0"/>
                          <a:ea typeface="+mn-ea"/>
                          <a:cs typeface="+mn-cs"/>
                        </a:rPr>
                        <a:t>Begin to evaluate the usefulness of different sources</a:t>
                      </a: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Form own opinions about historical events from a range of sources</a:t>
                      </a:r>
                      <a:endParaRPr lang="en-GB" sz="9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27242452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507351" y="1671635"/>
          <a:ext cx="3228728" cy="3520567"/>
        </p:xfrm>
        <a:graphic>
          <a:graphicData uri="http://schemas.openxmlformats.org/drawingml/2006/table">
            <a:tbl>
              <a:tblPr firstRow="1" bandRow="1">
                <a:effectLst/>
                <a:tableStyleId>{5202B0CA-FC54-4496-8BCA-5EF66A818D29}</a:tableStyleId>
              </a:tblPr>
              <a:tblGrid>
                <a:gridCol w="1043228">
                  <a:extLst>
                    <a:ext uri="{9D8B030D-6E8A-4147-A177-3AD203B41FA5}">
                      <a16:colId xmlns:a16="http://schemas.microsoft.com/office/drawing/2014/main" val="20000"/>
                    </a:ext>
                  </a:extLst>
                </a:gridCol>
                <a:gridCol w="2185500">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axis</a:t>
                      </a:r>
                      <a:endPar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fontAlgn="auto" hangingPunct="1">
                        <a:lnSpc>
                          <a:spcPct val="100000"/>
                        </a:lnSpc>
                        <a:spcBef>
                          <a:spcPts val="0"/>
                        </a:spcBef>
                        <a:spcAft>
                          <a:spcPts val="0"/>
                        </a:spcAft>
                        <a:buNone/>
                        <a:tabLst/>
                      </a:pPr>
                      <a:endParaRPr lang="en-GB" sz="1100" kern="1200" dirty="0">
                        <a:solidFill>
                          <a:schemeClr val="tx1"/>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dirty="0">
                          <a:effectLst/>
                          <a:latin typeface="Century Gothic" panose="020B0502020202020204" pitchFamily="34" charset="0"/>
                          <a:ea typeface="Calibri" panose="020F0502020204030204" pitchFamily="34" charset="0"/>
                          <a:cs typeface="Times New Roman" panose="02020603050405020304" pitchFamily="18" charset="0"/>
                        </a:rPr>
                        <a:t>Countries which fought on the German side including  Italy, Germany and Japan</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Allies</a:t>
                      </a:r>
                      <a:endPar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lvl="0" algn="ctr"/>
                      <a:endParaRPr lang="en-GB" sz="1100" b="1" kern="1200" dirty="0">
                        <a:solidFill>
                          <a:schemeClr val="tx1"/>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dirty="0">
                          <a:effectLst/>
                          <a:latin typeface="Century Gothic" panose="020B0502020202020204" pitchFamily="34" charset="0"/>
                          <a:ea typeface="Calibri" panose="020F0502020204030204" pitchFamily="34" charset="0"/>
                          <a:cs typeface="Times New Roman" panose="02020603050405020304" pitchFamily="18" charset="0"/>
                        </a:rPr>
                        <a:t>Countries which fought on the British side during WW22 (including:  USA, Great Britain, France and Russia</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536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propaganda</a:t>
                      </a:r>
                      <a:endParaRPr lang="en-GB" sz="11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lvl="0" algn="ctr"/>
                      <a:endParaRPr lang="en-GB" sz="1100" b="1" kern="1200" dirty="0">
                        <a:solidFill>
                          <a:schemeClr val="tx1"/>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dirty="0">
                          <a:effectLst/>
                          <a:latin typeface="Century Gothic" panose="020B0502020202020204" pitchFamily="34" charset="0"/>
                          <a:ea typeface="Calibri" panose="020F0502020204030204" pitchFamily="34" charset="0"/>
                          <a:cs typeface="Times New Roman" panose="02020603050405020304" pitchFamily="18" charset="0"/>
                        </a:rPr>
                        <a:t>Controlling news media (such as radio) to depict the war effort </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3712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no man’s land</a:t>
                      </a:r>
                      <a:endParaRPr lang="en-GB" sz="1100" dirty="0">
                        <a:solidFill>
                          <a:schemeClr val="tx1"/>
                        </a:solidFill>
                        <a:latin typeface="Century Gothic" panose="020B0502020202020204" pitchFamily="34" charset="0"/>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chemeClr val="tx1"/>
                          </a:solidFill>
                          <a:effectLst/>
                          <a:uLnTx/>
                          <a:uFillTx/>
                          <a:latin typeface="Century Gothic" pitchFamily="34"/>
                          <a:ea typeface="+mn-ea"/>
                          <a:cs typeface="+mn-cs"/>
                        </a:rPr>
                        <a:t>The area between the two sides during battle.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8234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anose="020B0502020202020204" pitchFamily="34" charset="0"/>
                        </a:rPr>
                        <a:t>Armistice Day</a:t>
                      </a:r>
                    </a:p>
                    <a:p>
                      <a:pPr lvl="0" algn="ctr"/>
                      <a:endParaRPr lang="en-GB" sz="1100" b="1" kern="1200" dirty="0">
                        <a:solidFill>
                          <a:schemeClr val="tx1"/>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dirty="0">
                          <a:solidFill>
                            <a:schemeClr val="tx1"/>
                          </a:solidFill>
                          <a:latin typeface="Century Gothic" pitchFamily="34"/>
                        </a:rPr>
                        <a:t>The day the agreement was signed between the Allies and Germany to end the war on 11</a:t>
                      </a:r>
                      <a:r>
                        <a:rPr lang="en-GB" sz="1000" baseline="30000" dirty="0">
                          <a:solidFill>
                            <a:schemeClr val="tx1"/>
                          </a:solidFill>
                          <a:latin typeface="Century Gothic" pitchFamily="34"/>
                        </a:rPr>
                        <a:t>th</a:t>
                      </a:r>
                      <a:r>
                        <a:rPr lang="en-GB" sz="1000" dirty="0">
                          <a:solidFill>
                            <a:schemeClr val="tx1"/>
                          </a:solidFill>
                          <a:latin typeface="Century Gothic" pitchFamily="34"/>
                        </a:rPr>
                        <a:t> November</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189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anose="020B0502020202020204" pitchFamily="34" charset="0"/>
                        </a:rPr>
                        <a:t>conscription</a:t>
                      </a:r>
                    </a:p>
                    <a:p>
                      <a:pPr lvl="0" algn="ctr"/>
                      <a:endParaRPr lang="en-GB" sz="1100" b="1" kern="1200" dirty="0">
                        <a:solidFill>
                          <a:schemeClr val="tx1"/>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000" b="0" i="0" u="none" strike="noStrike" kern="1200" dirty="0">
                          <a:solidFill>
                            <a:schemeClr val="tx1"/>
                          </a:solidFill>
                          <a:effectLst/>
                          <a:latin typeface="Century Gothic" panose="020B0502020202020204" pitchFamily="34" charset="0"/>
                          <a:ea typeface="+mn-ea"/>
                          <a:cs typeface="+mn-cs"/>
                        </a:rPr>
                        <a:t>A rule that said ALL healthy men aged 18 – 41 had to fight</a:t>
                      </a:r>
                      <a:endParaRPr lang="en-GB" sz="10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671635"/>
          <a:ext cx="2782338" cy="3199977"/>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lvl="0" algn="ctr"/>
                      <a:r>
                        <a:rPr lang="en-GB" sz="1400" b="1" kern="1200" dirty="0">
                          <a:solidFill>
                            <a:srgbClr val="000000"/>
                          </a:solidFill>
                          <a:latin typeface="Century Gothic" pitchFamily="34"/>
                          <a:ea typeface="Calibri" pitchFamily="34"/>
                          <a:cs typeface="Times New Roman" pitchFamily="18"/>
                        </a:rPr>
                        <a:t>Impact of World wars on ordinary people in the locality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how lives of ordinary people started to change after WW1</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Make use of evidence to find out why WW2 happened</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the impact of Chamberlain’s speech on the country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Make use of local evidence to find out about the impact of the wars on local people’s lives</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about the issues people faced after WW2 ended</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2" y="1120449"/>
            <a:ext cx="7925796" cy="330980"/>
          </a:xfrm>
          <a:prstGeom prst="rect">
            <a:avLst/>
          </a:prstGeom>
          <a:noFill/>
          <a:ln cap="flat">
            <a:noFill/>
            <a:prstDash val="solid"/>
          </a:ln>
        </p:spPr>
        <p:txBody>
          <a:bodyPr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Significance – Impact of world wars</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6</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10" name="Picture 9">
            <a:extLst>
              <a:ext uri="{FF2B5EF4-FFF2-40B4-BE49-F238E27FC236}">
                <a16:creationId xmlns:a16="http://schemas.microsoft.com/office/drawing/2014/main" id="{E67E1681-C573-4781-A699-2269BB403D8A}"/>
              </a:ext>
            </a:extLst>
          </p:cNvPr>
          <p:cNvPicPr/>
          <p:nvPr/>
        </p:nvPicPr>
        <p:blipFill>
          <a:blip r:embed="rId3" cstate="email">
            <a:extLst>
              <a:ext uri="{28A0092B-C50C-407E-A947-70E740481C1C}">
                <a14:useLocalDpi xmlns:a14="http://schemas.microsoft.com/office/drawing/2010/main"/>
              </a:ext>
            </a:extLst>
          </a:blip>
          <a:stretch>
            <a:fillRect/>
          </a:stretch>
        </p:blipFill>
        <p:spPr>
          <a:xfrm>
            <a:off x="7051961" y="886301"/>
            <a:ext cx="1620010" cy="1235250"/>
          </a:xfrm>
          <a:prstGeom prst="rect">
            <a:avLst/>
          </a:prstGeom>
          <a:noFill/>
          <a:ln>
            <a:noFill/>
            <a:prstDash/>
          </a:ln>
        </p:spPr>
      </p:pic>
      <p:pic>
        <p:nvPicPr>
          <p:cNvPr id="11" name="Picture 10">
            <a:extLst>
              <a:ext uri="{FF2B5EF4-FFF2-40B4-BE49-F238E27FC236}">
                <a16:creationId xmlns:a16="http://schemas.microsoft.com/office/drawing/2014/main" id="{25E15CDC-22EC-4778-A40F-A5F20CB361F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38238" y="2423742"/>
            <a:ext cx="1929391" cy="1264768"/>
          </a:xfrm>
          <a:prstGeom prst="rect">
            <a:avLst/>
          </a:prstGeom>
        </p:spPr>
      </p:pic>
      <p:pic>
        <p:nvPicPr>
          <p:cNvPr id="12" name="Picture 11">
            <a:extLst>
              <a:ext uri="{FF2B5EF4-FFF2-40B4-BE49-F238E27FC236}">
                <a16:creationId xmlns:a16="http://schemas.microsoft.com/office/drawing/2014/main" id="{E6B7989A-D227-4C83-87EA-9CD70B75668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938238" y="3944875"/>
            <a:ext cx="1929392" cy="1260817"/>
          </a:xfrm>
          <a:prstGeom prst="rect">
            <a:avLst/>
          </a:prstGeom>
        </p:spPr>
      </p:pic>
    </p:spTree>
    <p:extLst>
      <p:ext uri="{BB962C8B-B14F-4D97-AF65-F5344CB8AC3E}">
        <p14:creationId xmlns:p14="http://schemas.microsoft.com/office/powerpoint/2010/main" val="1469257338"/>
      </p:ext>
    </p:extLst>
  </p:cSld>
  <p:clrMapOvr>
    <a:masterClrMapping/>
  </p:clrMapOvr>
  <p:transition spd="slow"/>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0" y="1"/>
            <a:ext cx="9143999" cy="6756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6</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Why should gunpowder, treason and plot never been forgotten?</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2"/>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latin typeface="Century Gothic" pitchFamily="34" charset="0"/>
              </a:rPr>
              <a:t>Know about the Gunpowder plot</a:t>
            </a:r>
          </a:p>
        </p:txBody>
      </p:sp>
      <p:sp>
        <p:nvSpPr>
          <p:cNvPr id="10" name="Rectangle 9">
            <a:extLst>
              <a:ext uri="{FF2B5EF4-FFF2-40B4-BE49-F238E27FC236}">
                <a16:creationId xmlns:a16="http://schemas.microsoft.com/office/drawing/2014/main" id="{023E87D9-DD69-46C0-A9E3-1468C531A59F}"/>
              </a:ext>
            </a:extLst>
          </p:cNvPr>
          <p:cNvSpPr/>
          <p:nvPr/>
        </p:nvSpPr>
        <p:spPr>
          <a:xfrm>
            <a:off x="3252083" y="2065562"/>
            <a:ext cx="2512613" cy="9343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latin typeface="Century Gothic" pitchFamily="34" charset="0"/>
              </a:rPr>
              <a:t>Know how Henry V111 changed the way we worship</a:t>
            </a:r>
          </a:p>
        </p:txBody>
      </p:sp>
      <p:sp>
        <p:nvSpPr>
          <p:cNvPr id="11" name="Rectangle 10">
            <a:extLst>
              <a:ext uri="{FF2B5EF4-FFF2-40B4-BE49-F238E27FC236}">
                <a16:creationId xmlns:a16="http://schemas.microsoft.com/office/drawing/2014/main" id="{DD836BF8-7BE1-4E16-8963-062CFC7A8C96}"/>
              </a:ext>
            </a:extLst>
          </p:cNvPr>
          <p:cNvSpPr/>
          <p:nvPr/>
        </p:nvSpPr>
        <p:spPr>
          <a:xfrm>
            <a:off x="5979381" y="2066754"/>
            <a:ext cx="2647783" cy="9331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latin typeface="Century Gothic" pitchFamily="34" charset="0"/>
              </a:rPr>
              <a:t>Know why Elizabeth 1’s reign was a time of exploration and discovery</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1" y="3027459"/>
            <a:ext cx="2401294" cy="8030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latin typeface="Century Gothic" pitchFamily="34" charset="0"/>
              </a:rPr>
              <a:t>Know who</a:t>
            </a:r>
            <a:r>
              <a:rPr lang="en-GB" sz="1400" b="1" baseline="0" dirty="0">
                <a:latin typeface="Century Gothic" pitchFamily="34" charset="0"/>
              </a:rPr>
              <a:t> the roundheads and the cavaliers were</a:t>
            </a:r>
            <a:endParaRPr lang="en-GB" sz="1400" b="1" dirty="0">
              <a:latin typeface="Century Gothic" pitchFamily="34" charset="0"/>
            </a:endParaRP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extLst>
              <p:ext uri="{D42A27DB-BD31-4B8C-83A1-F6EECF244321}">
                <p14:modId xmlns:p14="http://schemas.microsoft.com/office/powerpoint/2010/main" val="1968931641"/>
              </p:ext>
            </p:extLst>
          </p:nvPr>
        </p:nvGraphicFramePr>
        <p:xfrm>
          <a:off x="73848" y="4074450"/>
          <a:ext cx="8996304" cy="2682240"/>
        </p:xfrm>
        <a:graphic>
          <a:graphicData uri="http://schemas.openxmlformats.org/drawingml/2006/table">
            <a:tbl>
              <a:tblPr firstRow="1" bandRow="1">
                <a:tableStyleId>{5C22544A-7EE6-4342-B048-85BDC9FD1C3A}</a:tableStyleId>
              </a:tblPr>
              <a:tblGrid>
                <a:gridCol w="3467597">
                  <a:extLst>
                    <a:ext uri="{9D8B030D-6E8A-4147-A177-3AD203B41FA5}">
                      <a16:colId xmlns:a16="http://schemas.microsoft.com/office/drawing/2014/main" val="2651351961"/>
                    </a:ext>
                  </a:extLst>
                </a:gridCol>
                <a:gridCol w="2529939">
                  <a:extLst>
                    <a:ext uri="{9D8B030D-6E8A-4147-A177-3AD203B41FA5}">
                      <a16:colId xmlns:a16="http://schemas.microsoft.com/office/drawing/2014/main" val="2483137933"/>
                    </a:ext>
                  </a:extLst>
                </a:gridCol>
                <a:gridCol w="2998768">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entury Gothic" panose="020B0502020202020204" pitchFamily="34" charset="0"/>
                        </a:rPr>
                        <a:t>To demonstrate a coherent chronological narrative, knowledge and understanding of Britain’s past and the wider world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latin typeface="Century Gothic" panose="020B0502020202020204" pitchFamily="34" charset="0"/>
                        </a:rPr>
                        <a:t>To identify specific changes within and across different periods over a long period of history</a:t>
                      </a: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Use timelines to place events, periods and cultural movements from around the world.</a:t>
                      </a: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Use timelines to demonstrate changes and developments in culture, technology, religion and society.</a:t>
                      </a: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Use these key periods as reference points: BC, AD Romans, Anglo-Saxons, Tudors, Stuarts, Georgians, Victorians and Today.</a:t>
                      </a: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Describe main changes in a period in history using words such as: social, religious, political, technological and cultural.</a:t>
                      </a:r>
                    </a:p>
                  </a:txBody>
                  <a:tcPr/>
                </a:tc>
                <a:tc>
                  <a:txBody>
                    <a:bodyPr/>
                    <a:lstStyle/>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Recognise when they are using primary and secondary sources of information to investigate the past </a:t>
                      </a:r>
                      <a:endParaRPr lang="en-GB" sz="10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Select relevant sections of information to address historically valid questions and construct detailed, informed responses</a:t>
                      </a:r>
                      <a:endParaRPr lang="en-GB" sz="10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Use a wide range of different evidence to collect evidence about the past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be able to devise questions about change, cause and consequences, similarity, difference and significant people or events in a wider context</a:t>
                      </a:r>
                      <a:endParaRPr lang="en-GB" sz="10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a:tc>
                <a:tc>
                  <a:txBody>
                    <a:bodyPr/>
                    <a:lstStyle/>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Use a range of evidence to offer some clear reasons for different interpretations of events, linking this to factual understanding about the past</a:t>
                      </a: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Consider different ways of checking the accuracy of interpretations of the past </a:t>
                      </a:r>
                      <a:endParaRPr lang="en-GB" sz="10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Start to know the difference between primary and secondary evidence and the impact of this on reliability</a:t>
                      </a:r>
                      <a:endParaRPr lang="en-GB" sz="10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Show an awareness of the concept of propaganda </a:t>
                      </a:r>
                      <a:endParaRPr lang="en-GB" sz="10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Know that people in the past represent events or ideas in a way that may be to persuade others </a:t>
                      </a:r>
                      <a:endParaRPr lang="en-GB" sz="1000" b="1" kern="1200" dirty="0">
                        <a:solidFill>
                          <a:schemeClr val="tx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3460123459"/>
                  </a:ext>
                </a:extLst>
              </a:tr>
            </a:tbl>
          </a:graphicData>
        </a:graphic>
      </p:graphicFrame>
      <p:sp>
        <p:nvSpPr>
          <p:cNvPr id="13" name="Rectangle 12">
            <a:extLst>
              <a:ext uri="{FF2B5EF4-FFF2-40B4-BE49-F238E27FC236}">
                <a16:creationId xmlns:a16="http://schemas.microsoft.com/office/drawing/2014/main" id="{73FBBC20-8D71-4D88-A99D-2F676481E94C}"/>
              </a:ext>
            </a:extLst>
          </p:cNvPr>
          <p:cNvSpPr/>
          <p:nvPr/>
        </p:nvSpPr>
        <p:spPr>
          <a:xfrm>
            <a:off x="4901978" y="3048940"/>
            <a:ext cx="2401294" cy="10255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latin typeface="Century Gothic" pitchFamily="34" charset="0"/>
            </a:endParaRPr>
          </a:p>
          <a:p>
            <a:pPr algn="ctr"/>
            <a:r>
              <a:rPr lang="en-GB" sz="1400" b="1" dirty="0">
                <a:latin typeface="Century Gothic" pitchFamily="34" charset="0"/>
              </a:rPr>
              <a:t>Know why the Great Fire may have been one of the best things that happened to London</a:t>
            </a:r>
          </a:p>
          <a:p>
            <a:pPr algn="ctr"/>
            <a:endParaRPr lang="en-GB" sz="1400" b="1" dirty="0">
              <a:latin typeface="Century Gothic" pitchFamily="34" charset="0"/>
            </a:endParaRPr>
          </a:p>
        </p:txBody>
      </p:sp>
    </p:spTree>
    <p:extLst>
      <p:ext uri="{BB962C8B-B14F-4D97-AF65-F5344CB8AC3E}">
        <p14:creationId xmlns:p14="http://schemas.microsoft.com/office/powerpoint/2010/main" val="18152974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263070"/>
          <a:ext cx="8454334" cy="1423977"/>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423977">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507351" y="1671635"/>
          <a:ext cx="3228728" cy="3299834"/>
        </p:xfrm>
        <a:graphic>
          <a:graphicData uri="http://schemas.openxmlformats.org/drawingml/2006/table">
            <a:tbl>
              <a:tblPr firstRow="1" bandRow="1">
                <a:effectLst/>
                <a:tableStyleId>{5202B0CA-FC54-4496-8BCA-5EF66A818D29}</a:tableStyleId>
              </a:tblPr>
              <a:tblGrid>
                <a:gridCol w="1043228">
                  <a:extLst>
                    <a:ext uri="{9D8B030D-6E8A-4147-A177-3AD203B41FA5}">
                      <a16:colId xmlns:a16="http://schemas.microsoft.com/office/drawing/2014/main" val="20000"/>
                    </a:ext>
                  </a:extLst>
                </a:gridCol>
                <a:gridCol w="2185500">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cavaliers</a:t>
                      </a:r>
                    </a:p>
                    <a:p>
                      <a:pPr marL="0" marR="0" lvl="0" indent="0" algn="ctr" defTabSz="914400" rtl="0" fontAlgn="auto" hangingPunct="1">
                        <a:lnSpc>
                          <a:spcPct val="100000"/>
                        </a:lnSpc>
                        <a:spcBef>
                          <a:spcPts val="0"/>
                        </a:spcBef>
                        <a:spcAft>
                          <a:spcPts val="0"/>
                        </a:spcAft>
                        <a:buNone/>
                        <a:tabLst/>
                      </a:pP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anose="020B0502020202020204" pitchFamily="34" charset="0"/>
                        </a:rPr>
                        <a:t>The name given to the king’s followers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roundheads</a:t>
                      </a:r>
                    </a:p>
                    <a:p>
                      <a:pPr lvl="0" algn="ctr"/>
                      <a:endParaRPr lang="en-GB" sz="1100" b="1"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anose="020B0502020202020204" pitchFamily="34" charset="0"/>
                        </a:rPr>
                        <a:t>The name given to the Parliamentarians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708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treason</a:t>
                      </a:r>
                    </a:p>
                    <a:p>
                      <a:pPr lvl="0" algn="ctr"/>
                      <a:endParaRPr lang="en-GB" sz="1100" b="1"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b="0" dirty="0">
                          <a:solidFill>
                            <a:schemeClr val="tx1"/>
                          </a:solidFill>
                          <a:latin typeface="Century Gothic" panose="020B0502020202020204" pitchFamily="34" charset="0"/>
                        </a:rPr>
                        <a:t>When someone acts against his or her country</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3921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protestants</a:t>
                      </a:r>
                    </a:p>
                    <a:p>
                      <a:pPr lvl="0" algn="ctr"/>
                      <a:endParaRPr lang="en-GB" sz="1100" b="1"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Century Gothic" panose="020B0502020202020204" pitchFamily="34" charset="0"/>
                        </a:rPr>
                        <a:t>A Christian not belonging to the Roman Catholic faith</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28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Century Gothic" pitchFamily="34"/>
                        </a:rPr>
                        <a:t>Cromwell</a:t>
                      </a:r>
                    </a:p>
                    <a:p>
                      <a:pPr lvl="0" algn="ctr"/>
                      <a:endParaRPr lang="en-GB" sz="1100" b="1"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Century Gothic" panose="020B0502020202020204" pitchFamily="34" charset="0"/>
                        </a:rPr>
                        <a:t>The leader of the Parliamentarians</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8234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i="0" kern="1200" dirty="0">
                          <a:solidFill>
                            <a:schemeClr val="dk1"/>
                          </a:solidFill>
                          <a:effectLst/>
                          <a:latin typeface="Century Gothic" panose="020B0502020202020204" pitchFamily="34" charset="0"/>
                          <a:ea typeface="+mn-ea"/>
                          <a:cs typeface="+mn-cs"/>
                        </a:rPr>
                        <a:t>Robert Catesby</a:t>
                      </a:r>
                      <a:endParaRPr lang="en-GB" sz="1100" b="1" dirty="0">
                        <a:solidFill>
                          <a:schemeClr val="tx1"/>
                        </a:solidFill>
                        <a:latin typeface="Century Gothic" pitchFamily="34"/>
                      </a:endParaRPr>
                    </a:p>
                    <a:p>
                      <a:pPr lvl="0" algn="ctr"/>
                      <a:endParaRPr lang="en-GB" sz="1100" b="1"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1100" b="0" dirty="0">
                          <a:solidFill>
                            <a:schemeClr val="tx1"/>
                          </a:solidFill>
                          <a:latin typeface="Century Gothic" panose="020B0502020202020204" pitchFamily="34" charset="0"/>
                        </a:rPr>
                        <a:t>Leader of the group of Catholics who planed the Gunpowder plot</a:t>
                      </a:r>
                      <a:endParaRPr lang="en-GB" sz="1100" kern="1200" dirty="0">
                        <a:solidFill>
                          <a:srgbClr val="000000"/>
                        </a:solidFill>
                        <a:latin typeface="Century Gothic" pitchFamily="34"/>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671635"/>
          <a:ext cx="2782338" cy="3199977"/>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lvl="0" algn="ctr"/>
                      <a:r>
                        <a:rPr lang="en-GB" sz="1400" b="1" kern="1200" dirty="0">
                          <a:solidFill>
                            <a:srgbClr val="000000"/>
                          </a:solidFill>
                          <a:latin typeface="Century Gothic" pitchFamily="34"/>
                          <a:ea typeface="Calibri" pitchFamily="34"/>
                          <a:cs typeface="Times New Roman" pitchFamily="18"/>
                        </a:rPr>
                        <a:t>Know about treason, plots and the civil war</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itchFamily="34" charset="0"/>
                        </a:rPr>
                        <a:t>Know about the Gunpowder plot</a:t>
                      </a:r>
                    </a:p>
                    <a:p>
                      <a:pPr lvl="0" algn="ctr"/>
                      <a:endParaRPr lang="en-GB" sz="1100" b="0" kern="1200" dirty="0">
                        <a:solidFill>
                          <a:srgbClr val="000000"/>
                        </a:solidFill>
                        <a:latin typeface="Century Gothic" pitchFamily="34"/>
                        <a:ea typeface="Calibri" pitchFamily="34"/>
                        <a:cs typeface="Times New Roman" pitchFamily="18"/>
                      </a:endParaRP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itchFamily="34" charset="0"/>
                        </a:rPr>
                        <a:t>Know how Henry V111 changed the way we worship</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itchFamily="34" charset="0"/>
                        </a:rPr>
                        <a:t>Know why Elizabeth 1’s reign was a time of exploration and discovery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itchFamily="34" charset="0"/>
                        </a:rPr>
                        <a:t>Know who</a:t>
                      </a:r>
                      <a:r>
                        <a:rPr lang="en-GB" sz="1100" b="0" baseline="0" dirty="0">
                          <a:latin typeface="Century Gothic" pitchFamily="34" charset="0"/>
                        </a:rPr>
                        <a:t> the roundheads and the cavaliers were</a:t>
                      </a:r>
                      <a:endParaRPr lang="en-GB" sz="1100" b="0" dirty="0">
                        <a:latin typeface="Century Gothic" pitchFamily="34" charset="0"/>
                      </a:endParaRP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itchFamily="34" charset="0"/>
                        </a:rPr>
                        <a:t>Know why the Great Fire may have been one of the best things that happened to London</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485339" y="1122877"/>
            <a:ext cx="2957884" cy="330980"/>
          </a:xfrm>
          <a:prstGeom prst="rect">
            <a:avLst/>
          </a:prstGeom>
          <a:noFill/>
          <a:ln cap="flat">
            <a:noFill/>
            <a:prstDash val="solid"/>
          </a:ln>
        </p:spPr>
        <p:txBody>
          <a:bodyPr wrap="square"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6</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sp>
        <p:nvSpPr>
          <p:cNvPr id="8" name="TextBox 7">
            <a:extLst>
              <a:ext uri="{FF2B5EF4-FFF2-40B4-BE49-F238E27FC236}">
                <a16:creationId xmlns:a16="http://schemas.microsoft.com/office/drawing/2014/main" id="{523B4D77-C186-41CD-BE8C-381F409A535A}"/>
              </a:ext>
            </a:extLst>
          </p:cNvPr>
          <p:cNvSpPr txBox="1"/>
          <p:nvPr/>
        </p:nvSpPr>
        <p:spPr>
          <a:xfrm>
            <a:off x="3570136" y="1017949"/>
            <a:ext cx="3760967" cy="461665"/>
          </a:xfrm>
          <a:prstGeom prst="rect">
            <a:avLst/>
          </a:prstGeom>
          <a:noFill/>
        </p:spPr>
        <p:txBody>
          <a:bodyPr wrap="square" rtlCol="0">
            <a:spAutoFit/>
          </a:bodyPr>
          <a:lstStyle/>
          <a:p>
            <a:r>
              <a:rPr lang="en-GB" sz="1200" b="1" kern="0" dirty="0">
                <a:solidFill>
                  <a:srgbClr val="000000"/>
                </a:solidFill>
                <a:latin typeface="Century Gothic" pitchFamily="34"/>
                <a:ea typeface="Calibri" pitchFamily="34"/>
                <a:cs typeface="Times New Roman" pitchFamily="18"/>
              </a:rPr>
              <a:t>Significance – Gunpowder plot, treason and creating the British Empire</a:t>
            </a:r>
            <a:endParaRPr lang="en-GB" sz="1200" dirty="0"/>
          </a:p>
        </p:txBody>
      </p:sp>
      <p:pic>
        <p:nvPicPr>
          <p:cNvPr id="10" name="Picture 9">
            <a:extLst>
              <a:ext uri="{FF2B5EF4-FFF2-40B4-BE49-F238E27FC236}">
                <a16:creationId xmlns:a16="http://schemas.microsoft.com/office/drawing/2014/main" id="{931E99E7-9BA3-44DB-BC33-A33209A3A898}"/>
              </a:ext>
            </a:extLst>
          </p:cNvPr>
          <p:cNvPicPr>
            <a:picLocks noChangeAspect="1"/>
          </p:cNvPicPr>
          <p:nvPr/>
        </p:nvPicPr>
        <p:blipFill>
          <a:blip r:embed="rId3"/>
          <a:stretch>
            <a:fillRect/>
          </a:stretch>
        </p:blipFill>
        <p:spPr>
          <a:xfrm>
            <a:off x="7363986" y="930251"/>
            <a:ext cx="1145787" cy="1392918"/>
          </a:xfrm>
          <a:prstGeom prst="rect">
            <a:avLst/>
          </a:prstGeom>
        </p:spPr>
      </p:pic>
      <p:pic>
        <p:nvPicPr>
          <p:cNvPr id="11" name="Picture 10">
            <a:extLst>
              <a:ext uri="{FF2B5EF4-FFF2-40B4-BE49-F238E27FC236}">
                <a16:creationId xmlns:a16="http://schemas.microsoft.com/office/drawing/2014/main" id="{7A8D2822-F4FE-4FFC-B8A7-3A9A1DDE05BF}"/>
              </a:ext>
            </a:extLst>
          </p:cNvPr>
          <p:cNvPicPr>
            <a:picLocks noChangeAspect="1"/>
          </p:cNvPicPr>
          <p:nvPr/>
        </p:nvPicPr>
        <p:blipFill>
          <a:blip r:embed="rId4"/>
          <a:stretch>
            <a:fillRect/>
          </a:stretch>
        </p:blipFill>
        <p:spPr>
          <a:xfrm>
            <a:off x="6775836" y="2352755"/>
            <a:ext cx="1181914" cy="1181914"/>
          </a:xfrm>
          <a:prstGeom prst="rect">
            <a:avLst/>
          </a:prstGeom>
        </p:spPr>
      </p:pic>
      <p:pic>
        <p:nvPicPr>
          <p:cNvPr id="12" name="Picture 2" descr="Image result for henry v111">
            <a:extLst>
              <a:ext uri="{FF2B5EF4-FFF2-40B4-BE49-F238E27FC236}">
                <a16:creationId xmlns:a16="http://schemas.microsoft.com/office/drawing/2014/main" id="{793C1A13-9EEE-4917-A401-C6160974F1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15333" y="2345942"/>
            <a:ext cx="977342" cy="1358372"/>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Roundhead | Deadliest battles Wiki | Fandom">
            <a:extLst>
              <a:ext uri="{FF2B5EF4-FFF2-40B4-BE49-F238E27FC236}">
                <a16:creationId xmlns:a16="http://schemas.microsoft.com/office/drawing/2014/main" id="{B40FB300-3BA7-47ED-ACE0-6956F756C09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5824" y="3621245"/>
            <a:ext cx="1039763" cy="145566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A picture containing text, outdoor, person&#10;&#10;Description automatically generated">
            <a:extLst>
              <a:ext uri="{FF2B5EF4-FFF2-40B4-BE49-F238E27FC236}">
                <a16:creationId xmlns:a16="http://schemas.microsoft.com/office/drawing/2014/main" id="{2AA1A031-E1B2-42EA-A636-464B6330F1B1}"/>
              </a:ext>
            </a:extLst>
          </p:cNvPr>
          <p:cNvPicPr>
            <a:picLocks noChangeAspect="1"/>
          </p:cNvPicPr>
          <p:nvPr/>
        </p:nvPicPr>
        <p:blipFill>
          <a:blip r:embed="rId7"/>
          <a:stretch>
            <a:fillRect/>
          </a:stretch>
        </p:blipFill>
        <p:spPr>
          <a:xfrm>
            <a:off x="7957750" y="3734116"/>
            <a:ext cx="977342" cy="1423977"/>
          </a:xfrm>
          <a:prstGeom prst="rect">
            <a:avLst/>
          </a:prstGeom>
        </p:spPr>
      </p:pic>
    </p:spTree>
    <p:extLst>
      <p:ext uri="{BB962C8B-B14F-4D97-AF65-F5344CB8AC3E}">
        <p14:creationId xmlns:p14="http://schemas.microsoft.com/office/powerpoint/2010/main" val="536483899"/>
      </p:ext>
    </p:extLst>
  </p:cSld>
  <p:clrMapOvr>
    <a:masterClrMapping/>
  </p:clrMapOvr>
  <p:transition spd="slow"/>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D835C92-95B7-40A4-8413-15C91F13EB64}"/>
              </a:ext>
            </a:extLst>
          </p:cNvPr>
          <p:cNvSpPr/>
          <p:nvPr/>
        </p:nvSpPr>
        <p:spPr>
          <a:xfrm>
            <a:off x="1" y="0"/>
            <a:ext cx="9120146" cy="6756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Century Gothic" panose="020B0502020202020204" pitchFamily="34" charset="0"/>
              </a:rPr>
              <a:t>Long-term overview for HISTORY</a:t>
            </a:r>
          </a:p>
        </p:txBody>
      </p:sp>
      <p:sp>
        <p:nvSpPr>
          <p:cNvPr id="5" name="Rectangle 4">
            <a:extLst>
              <a:ext uri="{FF2B5EF4-FFF2-40B4-BE49-F238E27FC236}">
                <a16:creationId xmlns:a16="http://schemas.microsoft.com/office/drawing/2014/main" id="{557B03ED-058B-499D-B7D1-03DDAF41A402}"/>
              </a:ext>
            </a:extLst>
          </p:cNvPr>
          <p:cNvSpPr/>
          <p:nvPr/>
        </p:nvSpPr>
        <p:spPr>
          <a:xfrm>
            <a:off x="3498572" y="727143"/>
            <a:ext cx="2138900" cy="5406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entury Gothic" panose="020B0502020202020204" pitchFamily="34" charset="0"/>
              </a:rPr>
              <a:t>YEAR 6</a:t>
            </a:r>
          </a:p>
        </p:txBody>
      </p:sp>
      <p:sp>
        <p:nvSpPr>
          <p:cNvPr id="6" name="Rectangle 5">
            <a:extLst>
              <a:ext uri="{FF2B5EF4-FFF2-40B4-BE49-F238E27FC236}">
                <a16:creationId xmlns:a16="http://schemas.microsoft.com/office/drawing/2014/main" id="{8E6CFA41-8694-4BCC-9EB4-C8B32FD8B2CE}"/>
              </a:ext>
            </a:extLst>
          </p:cNvPr>
          <p:cNvSpPr/>
          <p:nvPr/>
        </p:nvSpPr>
        <p:spPr>
          <a:xfrm>
            <a:off x="636104" y="1316839"/>
            <a:ext cx="7991061" cy="6997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What was the impact of immigration on Britain over the past 70 years?</a:t>
            </a:r>
          </a:p>
        </p:txBody>
      </p:sp>
      <p:sp>
        <p:nvSpPr>
          <p:cNvPr id="7" name="Rectangle 6">
            <a:extLst>
              <a:ext uri="{FF2B5EF4-FFF2-40B4-BE49-F238E27FC236}">
                <a16:creationId xmlns:a16="http://schemas.microsoft.com/office/drawing/2014/main" id="{E78091A0-5F9E-43B5-A8BC-44230EF6BF40}"/>
              </a:ext>
            </a:extLst>
          </p:cNvPr>
          <p:cNvSpPr/>
          <p:nvPr/>
        </p:nvSpPr>
        <p:spPr>
          <a:xfrm>
            <a:off x="636104" y="2065562"/>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why many people found Britain an attractive place to come to live</a:t>
            </a:r>
          </a:p>
        </p:txBody>
      </p:sp>
      <p:sp>
        <p:nvSpPr>
          <p:cNvPr id="10" name="Rectangle 9">
            <a:extLst>
              <a:ext uri="{FF2B5EF4-FFF2-40B4-BE49-F238E27FC236}">
                <a16:creationId xmlns:a16="http://schemas.microsoft.com/office/drawing/2014/main" id="{023E87D9-DD69-46C0-A9E3-1468C531A59F}"/>
              </a:ext>
            </a:extLst>
          </p:cNvPr>
          <p:cNvSpPr/>
          <p:nvPr/>
        </p:nvSpPr>
        <p:spPr>
          <a:xfrm>
            <a:off x="3430987" y="2065561"/>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about the prejudice that many immigrants met when they arrived in Britain</a:t>
            </a:r>
          </a:p>
        </p:txBody>
      </p:sp>
      <p:sp>
        <p:nvSpPr>
          <p:cNvPr id="11" name="Rectangle 10">
            <a:extLst>
              <a:ext uri="{FF2B5EF4-FFF2-40B4-BE49-F238E27FC236}">
                <a16:creationId xmlns:a16="http://schemas.microsoft.com/office/drawing/2014/main" id="{DD836BF8-7BE1-4E16-8963-062CFC7A8C96}"/>
              </a:ext>
            </a:extLst>
          </p:cNvPr>
          <p:cNvSpPr/>
          <p:nvPr/>
        </p:nvSpPr>
        <p:spPr>
          <a:xfrm>
            <a:off x="6225870" y="2066754"/>
            <a:ext cx="2401294" cy="9000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what is meant by the Windrush generation</a:t>
            </a:r>
          </a:p>
        </p:txBody>
      </p:sp>
      <p:sp>
        <p:nvSpPr>
          <p:cNvPr id="12" name="Rectangle 11">
            <a:extLst>
              <a:ext uri="{FF2B5EF4-FFF2-40B4-BE49-F238E27FC236}">
                <a16:creationId xmlns:a16="http://schemas.microsoft.com/office/drawing/2014/main" id="{52041F6A-F7D2-4D38-A267-E07A7365E804}"/>
              </a:ext>
            </a:extLst>
          </p:cNvPr>
          <p:cNvSpPr/>
          <p:nvPr/>
        </p:nvSpPr>
        <p:spPr>
          <a:xfrm>
            <a:off x="1836751" y="3078755"/>
            <a:ext cx="2401294" cy="901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why there are large Asian communities in the North West of England</a:t>
            </a:r>
          </a:p>
        </p:txBody>
      </p:sp>
      <p:sp>
        <p:nvSpPr>
          <p:cNvPr id="13" name="Rectangle 12">
            <a:extLst>
              <a:ext uri="{FF2B5EF4-FFF2-40B4-BE49-F238E27FC236}">
                <a16:creationId xmlns:a16="http://schemas.microsoft.com/office/drawing/2014/main" id="{B31E5F52-6E2D-4D25-8FBE-A79D1F4B0D94}"/>
              </a:ext>
            </a:extLst>
          </p:cNvPr>
          <p:cNvSpPr/>
          <p:nvPr/>
        </p:nvSpPr>
        <p:spPr>
          <a:xfrm>
            <a:off x="4905957" y="3069058"/>
            <a:ext cx="2401294" cy="9109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latin typeface="Century Gothic" panose="020B0502020202020204" pitchFamily="34" charset="0"/>
              </a:rPr>
              <a:t>Know about the impact many individuals from immigrant families have on our lives today</a:t>
            </a:r>
          </a:p>
        </p:txBody>
      </p:sp>
      <p:graphicFrame>
        <p:nvGraphicFramePr>
          <p:cNvPr id="14" name="Table 14">
            <a:extLst>
              <a:ext uri="{FF2B5EF4-FFF2-40B4-BE49-F238E27FC236}">
                <a16:creationId xmlns:a16="http://schemas.microsoft.com/office/drawing/2014/main" id="{63BF1A92-8EEC-4135-BA05-AB3D9A693FC0}"/>
              </a:ext>
            </a:extLst>
          </p:cNvPr>
          <p:cNvGraphicFramePr>
            <a:graphicFrameLocks noGrp="1"/>
          </p:cNvGraphicFramePr>
          <p:nvPr>
            <p:extLst>
              <p:ext uri="{D42A27DB-BD31-4B8C-83A1-F6EECF244321}">
                <p14:modId xmlns:p14="http://schemas.microsoft.com/office/powerpoint/2010/main" val="1866575921"/>
              </p:ext>
            </p:extLst>
          </p:nvPr>
        </p:nvGraphicFramePr>
        <p:xfrm>
          <a:off x="73848" y="4091948"/>
          <a:ext cx="8996304" cy="2590800"/>
        </p:xfrm>
        <a:graphic>
          <a:graphicData uri="http://schemas.openxmlformats.org/drawingml/2006/table">
            <a:tbl>
              <a:tblPr firstRow="1" bandRow="1">
                <a:tableStyleId>{5C22544A-7EE6-4342-B048-85BDC9FD1C3A}</a:tableStyleId>
              </a:tblPr>
              <a:tblGrid>
                <a:gridCol w="3233895">
                  <a:extLst>
                    <a:ext uri="{9D8B030D-6E8A-4147-A177-3AD203B41FA5}">
                      <a16:colId xmlns:a16="http://schemas.microsoft.com/office/drawing/2014/main" val="2651351961"/>
                    </a:ext>
                  </a:extLst>
                </a:gridCol>
                <a:gridCol w="2806810">
                  <a:extLst>
                    <a:ext uri="{9D8B030D-6E8A-4147-A177-3AD203B41FA5}">
                      <a16:colId xmlns:a16="http://schemas.microsoft.com/office/drawing/2014/main" val="2483137933"/>
                    </a:ext>
                  </a:extLst>
                </a:gridCol>
                <a:gridCol w="2955599">
                  <a:extLst>
                    <a:ext uri="{9D8B030D-6E8A-4147-A177-3AD203B41FA5}">
                      <a16:colId xmlns:a16="http://schemas.microsoft.com/office/drawing/2014/main" val="163829805"/>
                    </a:ext>
                  </a:extLst>
                </a:gridCol>
              </a:tblGrid>
              <a:tr h="276879">
                <a:tc>
                  <a:txBody>
                    <a:bodyPr/>
                    <a:lstStyle/>
                    <a:p>
                      <a:pPr algn="ctr"/>
                      <a:r>
                        <a:rPr lang="en-GB" sz="1400" dirty="0">
                          <a:latin typeface="Century Gothic" panose="020B0502020202020204" pitchFamily="34" charset="0"/>
                        </a:rPr>
                        <a:t>Chronology &amp; Causation</a:t>
                      </a:r>
                    </a:p>
                  </a:txBody>
                  <a:tcPr/>
                </a:tc>
                <a:tc>
                  <a:txBody>
                    <a:bodyPr/>
                    <a:lstStyle/>
                    <a:p>
                      <a:pPr algn="ctr"/>
                      <a:r>
                        <a:rPr lang="en-GB" sz="1400" dirty="0">
                          <a:latin typeface="Century Gothic" panose="020B0502020202020204" pitchFamily="34" charset="0"/>
                        </a:rPr>
                        <a:t>Historical Enquiry</a:t>
                      </a:r>
                    </a:p>
                  </a:txBody>
                  <a:tcPr/>
                </a:tc>
                <a:tc>
                  <a:txBody>
                    <a:bodyPr/>
                    <a:lstStyle/>
                    <a:p>
                      <a:pPr algn="ctr"/>
                      <a:r>
                        <a:rPr lang="en-GB" sz="1400" dirty="0">
                          <a:latin typeface="Century Gothic" panose="020B0502020202020204" pitchFamily="34" charset="0"/>
                        </a:rPr>
                        <a:t>Interpretation &amp; Significance</a:t>
                      </a:r>
                    </a:p>
                  </a:txBody>
                  <a:tcPr/>
                </a:tc>
                <a:extLst>
                  <a:ext uri="{0D108BD9-81ED-4DB2-BD59-A6C34878D82A}">
                    <a16:rowId xmlns:a16="http://schemas.microsoft.com/office/drawing/2014/main" val="352649374"/>
                  </a:ext>
                </a:extLst>
              </a:tr>
              <a:tr h="3708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demonstrate a coherent chronological narrative, knowledge and understanding of Britain’s past and the wider world</a:t>
                      </a: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Use timelines to place events, periods and cultural movements from around the world.</a:t>
                      </a: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Use timelines to demonstrate changes and developments in culture, technology, religion and society.</a:t>
                      </a: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Describe main changes in a period in history using words such as: social, religious, political, technological and cultural.</a:t>
                      </a:r>
                    </a:p>
                    <a:p>
                      <a:pPr marL="171450" indent="-171450">
                        <a:buFont typeface="Arial" panose="020B0604020202020204" pitchFamily="34" charset="0"/>
                        <a:buChar char="•"/>
                      </a:pPr>
                      <a:r>
                        <a:rPr lang="en-GB" sz="1000" b="0" kern="1200" dirty="0">
                          <a:solidFill>
                            <a:schemeClr val="tx1"/>
                          </a:solidFill>
                          <a:effectLst/>
                          <a:latin typeface="Century Gothic" panose="020B0502020202020204" pitchFamily="34" charset="0"/>
                          <a:ea typeface="+mn-ea"/>
                          <a:cs typeface="+mn-cs"/>
                        </a:rPr>
                        <a:t>Name date of any significant event studied from past and place it correctly on a timeline</a:t>
                      </a: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kern="1200" dirty="0">
                          <a:solidFill>
                            <a:schemeClr val="tx1"/>
                          </a:solidFill>
                          <a:effectLst/>
                          <a:latin typeface="Century Gothic" panose="020B0502020202020204" pitchFamily="34" charset="0"/>
                          <a:ea typeface="+mn-ea"/>
                          <a:cs typeface="+mn-cs"/>
                        </a:rPr>
                        <a:t>Use a wide range of different evidence to collect evidence about the past, such as pictures, documents, printed sources, posters, online material, pictures, photographs, artefacts, historic statues, figures, sculptures, historic sites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kern="1200" dirty="0">
                          <a:solidFill>
                            <a:schemeClr val="tx1"/>
                          </a:solidFill>
                          <a:effectLst/>
                          <a:latin typeface="Century Gothic" panose="020B0502020202020204" pitchFamily="34" charset="0"/>
                          <a:ea typeface="+mn-ea"/>
                          <a:cs typeface="+mn-cs"/>
                        </a:rPr>
                        <a:t>Investigate own lines of enquiry by posing historically valid questions to answer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a:latin typeface="Century Gothic" panose="020B0502020202020204" pitchFamily="34" charset="0"/>
                        </a:rPr>
                        <a:t>To understand the complexity of people’s lives in the past and how some societies are different  due to changes and challenges at that time</a:t>
                      </a:r>
                      <a:endParaRPr lang="en-GB" sz="1000" b="0" kern="1200" dirty="0">
                        <a:solidFill>
                          <a:schemeClr val="tx1"/>
                        </a:solidFill>
                        <a:effectLst/>
                        <a:latin typeface="Century Gothic" panose="020B0502020202020204" pitchFamily="34" charset="0"/>
                        <a:ea typeface="+mn-ea"/>
                        <a:cs typeface="+mn-cs"/>
                      </a:endParaRPr>
                    </a:p>
                  </a:txBody>
                  <a:tcPr/>
                </a:tc>
                <a:tc>
                  <a:txBody>
                    <a:bodyPr/>
                    <a:lstStyle/>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Use a range of evidence to offer some clear reasons for different interpretations of events, linking this to factual understanding about the past</a:t>
                      </a: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Consider different ways of checking the accuracy of interpretations of the past </a:t>
                      </a:r>
                      <a:endParaRPr lang="en-GB" sz="9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Start to know the difference between primary and secondary evidence and the impact of this on reliability</a:t>
                      </a:r>
                      <a:endParaRPr lang="en-GB" sz="9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Show an awareness of the concept of propaganda </a:t>
                      </a:r>
                      <a:endParaRPr lang="en-GB" sz="9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Know that people in the past represent events or ideas in a way that may be to persuade others </a:t>
                      </a:r>
                      <a:endParaRPr lang="en-GB" sz="900" b="1" kern="1200" dirty="0">
                        <a:solidFill>
                          <a:schemeClr val="tx1"/>
                        </a:solidFill>
                        <a:effectLst/>
                        <a:latin typeface="Century Gothic" panose="020B0502020202020204" pitchFamily="34" charset="0"/>
                        <a:ea typeface="+mn-ea"/>
                        <a:cs typeface="+mn-cs"/>
                      </a:endParaRPr>
                    </a:p>
                    <a:p>
                      <a:pPr marL="171450" indent="-171450">
                        <a:buFont typeface="Arial" panose="020B0604020202020204" pitchFamily="34" charset="0"/>
                        <a:buChar char="•"/>
                      </a:pPr>
                      <a:r>
                        <a:rPr lang="en-GB" sz="900" b="0" kern="1200" dirty="0">
                          <a:solidFill>
                            <a:schemeClr val="tx1"/>
                          </a:solidFill>
                          <a:effectLst/>
                          <a:latin typeface="Century Gothic" panose="020B0502020202020204" pitchFamily="34" charset="0"/>
                          <a:ea typeface="+mn-ea"/>
                          <a:cs typeface="+mn-cs"/>
                        </a:rPr>
                        <a:t>Form own opinions about historical events from a range of sources</a:t>
                      </a:r>
                      <a:endParaRPr lang="en-GB" sz="90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460123459"/>
                  </a:ext>
                </a:extLst>
              </a:tr>
            </a:tbl>
          </a:graphicData>
        </a:graphic>
      </p:graphicFrame>
    </p:spTree>
    <p:extLst>
      <p:ext uri="{BB962C8B-B14F-4D97-AF65-F5344CB8AC3E}">
        <p14:creationId xmlns:p14="http://schemas.microsoft.com/office/powerpoint/2010/main" val="8465701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2">
            <a:extLst>
              <a:ext uri="{FF2B5EF4-FFF2-40B4-BE49-F238E27FC236}">
                <a16:creationId xmlns:a16="http://schemas.microsoft.com/office/drawing/2014/main" id="{225918B3-E0CF-4F1D-A559-183C31CE79F3}"/>
              </a:ext>
            </a:extLst>
          </p:cNvPr>
          <p:cNvGraphicFramePr>
            <a:graphicFrameLocks noGrp="1"/>
          </p:cNvGraphicFramePr>
          <p:nvPr/>
        </p:nvGraphicFramePr>
        <p:xfrm>
          <a:off x="573113" y="5462057"/>
          <a:ext cx="8454334" cy="1224990"/>
        </p:xfrm>
        <a:graphic>
          <a:graphicData uri="http://schemas.openxmlformats.org/drawingml/2006/table">
            <a:tbl>
              <a:tblPr firstRow="1" bandRow="1">
                <a:effectLst/>
                <a:tableStyleId>{5C22544A-7EE6-4342-B048-85BDC9FD1C3A}</a:tableStyleId>
              </a:tblPr>
              <a:tblGrid>
                <a:gridCol w="1004413">
                  <a:extLst>
                    <a:ext uri="{9D8B030D-6E8A-4147-A177-3AD203B41FA5}">
                      <a16:colId xmlns:a16="http://schemas.microsoft.com/office/drawing/2014/main" val="20000"/>
                    </a:ext>
                  </a:extLst>
                </a:gridCol>
                <a:gridCol w="7449921">
                  <a:extLst>
                    <a:ext uri="{9D8B030D-6E8A-4147-A177-3AD203B41FA5}">
                      <a16:colId xmlns:a16="http://schemas.microsoft.com/office/drawing/2014/main" val="20001"/>
                    </a:ext>
                  </a:extLst>
                </a:gridCol>
              </a:tblGrid>
              <a:tr h="1224990">
                <a:tc>
                  <a:txBody>
                    <a:bodyPr/>
                    <a:lstStyle/>
                    <a:p>
                      <a:pPr lvl="0"/>
                      <a:endParaRPr lang="en-GB" sz="1300" dirty="0"/>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r>
                        <a:rPr lang="en-GB" sz="1300" dirty="0">
                          <a:solidFill>
                            <a:srgbClr val="000000"/>
                          </a:solidFill>
                        </a:rPr>
                        <a:t>Prior Knowledge – </a:t>
                      </a:r>
                    </a:p>
                  </a:txBody>
                  <a:tcPr marL="64706" marR="64706" marT="32306" marB="32306">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bl>
          </a:graphicData>
        </a:graphic>
      </p:graphicFrame>
      <p:graphicFrame>
        <p:nvGraphicFramePr>
          <p:cNvPr id="3" name="Table 4">
            <a:extLst>
              <a:ext uri="{FF2B5EF4-FFF2-40B4-BE49-F238E27FC236}">
                <a16:creationId xmlns:a16="http://schemas.microsoft.com/office/drawing/2014/main" id="{67FCACB2-F3DD-43CD-8E21-B89B792D3F2A}"/>
              </a:ext>
            </a:extLst>
          </p:cNvPr>
          <p:cNvGraphicFramePr>
            <a:graphicFrameLocks noGrp="1"/>
          </p:cNvGraphicFramePr>
          <p:nvPr/>
        </p:nvGraphicFramePr>
        <p:xfrm>
          <a:off x="3507351" y="1671635"/>
          <a:ext cx="3228728" cy="3600257"/>
        </p:xfrm>
        <a:graphic>
          <a:graphicData uri="http://schemas.openxmlformats.org/drawingml/2006/table">
            <a:tbl>
              <a:tblPr firstRow="1" bandRow="1">
                <a:effectLst/>
                <a:tableStyleId>{5202B0CA-FC54-4496-8BCA-5EF66A818D29}</a:tableStyleId>
              </a:tblPr>
              <a:tblGrid>
                <a:gridCol w="1043228">
                  <a:extLst>
                    <a:ext uri="{9D8B030D-6E8A-4147-A177-3AD203B41FA5}">
                      <a16:colId xmlns:a16="http://schemas.microsoft.com/office/drawing/2014/main" val="20000"/>
                    </a:ext>
                  </a:extLst>
                </a:gridCol>
                <a:gridCol w="2185500">
                  <a:extLst>
                    <a:ext uri="{9D8B030D-6E8A-4147-A177-3AD203B41FA5}">
                      <a16:colId xmlns:a16="http://schemas.microsoft.com/office/drawing/2014/main" val="20001"/>
                    </a:ext>
                  </a:extLst>
                </a:gridCol>
              </a:tblGrid>
              <a:tr h="428185">
                <a:tc gridSpan="2">
                  <a:txBody>
                    <a:bodyPr/>
                    <a:lstStyle/>
                    <a:p>
                      <a:pPr lvl="0" algn="ctr"/>
                      <a:r>
                        <a:rPr lang="en-GB" sz="1700" kern="1200" dirty="0">
                          <a:solidFill>
                            <a:schemeClr val="bg1"/>
                          </a:solidFill>
                          <a:latin typeface="Century Gothic" pitchFamily="34"/>
                          <a:ea typeface="Calibri" pitchFamily="34"/>
                          <a:cs typeface="Times New Roman" pitchFamily="18"/>
                        </a:rPr>
                        <a:t>Vocabulary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tc hMerge="1">
                  <a:txBody>
                    <a:bodyPr/>
                    <a:lstStyle/>
                    <a:p>
                      <a:endParaRPr lang="en-GB"/>
                    </a:p>
                  </a:txBody>
                  <a:tcPr/>
                </a:tc>
                <a:extLst>
                  <a:ext uri="{0D108BD9-81ED-4DB2-BD59-A6C34878D82A}">
                    <a16:rowId xmlns:a16="http://schemas.microsoft.com/office/drawing/2014/main" val="10000"/>
                  </a:ext>
                </a:extLst>
              </a:tr>
              <a:tr h="349182">
                <a:tc>
                  <a:txBody>
                    <a:bodyPr/>
                    <a:lstStyle/>
                    <a:p>
                      <a:pPr marL="0" marR="0" lvl="0" indent="0" algn="ctr" defTabSz="914400" rtl="0" fontAlgn="auto" hangingPunct="1">
                        <a:lnSpc>
                          <a:spcPct val="100000"/>
                        </a:lnSpc>
                        <a:spcBef>
                          <a:spcPts val="0"/>
                        </a:spcBef>
                        <a:spcAft>
                          <a:spcPts val="0"/>
                        </a:spcAft>
                        <a:buNone/>
                        <a:tabLst/>
                      </a:pPr>
                      <a:r>
                        <a:rPr lang="en-GB" sz="1100" b="1" kern="1200" dirty="0">
                          <a:solidFill>
                            <a:srgbClr val="000000"/>
                          </a:solidFill>
                          <a:latin typeface="Century Gothic" pitchFamily="34"/>
                          <a:ea typeface="Calibri" pitchFamily="34"/>
                          <a:cs typeface="Times New Roman" pitchFamily="18"/>
                        </a:rPr>
                        <a:t>immigration</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900" b="0" i="0" kern="1200" dirty="0">
                          <a:solidFill>
                            <a:schemeClr val="dk1"/>
                          </a:solidFill>
                          <a:effectLst/>
                          <a:latin typeface="Century Gothic" panose="020B0502020202020204" pitchFamily="34" charset="0"/>
                          <a:ea typeface="+mn-ea"/>
                          <a:cs typeface="+mn-cs"/>
                        </a:rPr>
                        <a:t>coming to live permanently in a foreign country</a:t>
                      </a:r>
                      <a:endParaRPr lang="en-GB" sz="900" kern="1200" dirty="0">
                        <a:solidFill>
                          <a:srgbClr val="000000"/>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28185">
                <a:tc>
                  <a:txBody>
                    <a:bodyPr/>
                    <a:lstStyle/>
                    <a:p>
                      <a:pPr lvl="0" algn="ctr"/>
                      <a:r>
                        <a:rPr lang="en-GB" sz="1100" b="1" kern="1200" dirty="0">
                          <a:solidFill>
                            <a:srgbClr val="000000"/>
                          </a:solidFill>
                          <a:latin typeface="Century Gothic" pitchFamily="34"/>
                          <a:ea typeface="Calibri" pitchFamily="34"/>
                          <a:cs typeface="Times New Roman" pitchFamily="18"/>
                        </a:rPr>
                        <a:t>prejudice</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900" b="0" i="0" kern="1200" dirty="0">
                          <a:solidFill>
                            <a:schemeClr val="dk1"/>
                          </a:solidFill>
                          <a:effectLst/>
                          <a:latin typeface="Century Gothic" panose="020B0502020202020204" pitchFamily="34" charset="0"/>
                          <a:ea typeface="+mn-ea"/>
                          <a:cs typeface="+mn-cs"/>
                        </a:rPr>
                        <a:t>preconceived opinion that is not based on reason or actual experience</a:t>
                      </a:r>
                      <a:endParaRPr lang="en-GB" sz="900" kern="1200" dirty="0">
                        <a:solidFill>
                          <a:srgbClr val="000000"/>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46968">
                <a:tc>
                  <a:txBody>
                    <a:bodyPr/>
                    <a:lstStyle/>
                    <a:p>
                      <a:pPr lvl="0" algn="ctr"/>
                      <a:r>
                        <a:rPr lang="en-GB" sz="1100" b="1" kern="1200" dirty="0">
                          <a:solidFill>
                            <a:srgbClr val="000000"/>
                          </a:solidFill>
                          <a:latin typeface="Century Gothic" pitchFamily="34"/>
                          <a:ea typeface="Calibri" pitchFamily="34"/>
                          <a:cs typeface="Times New Roman" pitchFamily="18"/>
                        </a:rPr>
                        <a:t>Caribbean</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900" b="0" i="0" kern="1200" dirty="0">
                          <a:solidFill>
                            <a:schemeClr val="dk1"/>
                          </a:solidFill>
                          <a:effectLst/>
                          <a:latin typeface="Century Gothic" panose="020B0502020202020204" pitchFamily="34" charset="0"/>
                          <a:ea typeface="+mn-ea"/>
                          <a:cs typeface="+mn-cs"/>
                        </a:rPr>
                        <a:t>the region consisting of the Caribbean Sea, its islands (including the West Indies), and the surrounding coasts – where most on the Windrush travelled from</a:t>
                      </a:r>
                      <a:endParaRPr lang="en-GB" sz="900" kern="1200" dirty="0">
                        <a:solidFill>
                          <a:srgbClr val="000000"/>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347666">
                <a:tc>
                  <a:txBody>
                    <a:bodyPr/>
                    <a:lstStyle/>
                    <a:p>
                      <a:pPr lvl="0" algn="ctr"/>
                      <a:r>
                        <a:rPr lang="en-GB" sz="1100" b="1" kern="1200" dirty="0">
                          <a:solidFill>
                            <a:srgbClr val="000000"/>
                          </a:solidFill>
                          <a:latin typeface="Century Gothic" pitchFamily="34"/>
                          <a:ea typeface="Calibri" pitchFamily="34"/>
                          <a:cs typeface="Times New Roman" pitchFamily="18"/>
                        </a:rPr>
                        <a:t>opposition</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fontAlgn="auto" hangingPunct="1">
                        <a:lnSpc>
                          <a:spcPct val="100000"/>
                        </a:lnSpc>
                        <a:spcBef>
                          <a:spcPts val="0"/>
                        </a:spcBef>
                        <a:spcAft>
                          <a:spcPts val="0"/>
                        </a:spcAft>
                        <a:buNone/>
                        <a:tabLst/>
                      </a:pPr>
                      <a:r>
                        <a:rPr lang="en-GB" sz="1000" kern="1200" dirty="0">
                          <a:solidFill>
                            <a:srgbClr val="000000"/>
                          </a:solidFill>
                          <a:latin typeface="Century Gothic" panose="020B0502020202020204" pitchFamily="34" charset="0"/>
                          <a:ea typeface="Calibri" pitchFamily="34"/>
                          <a:cs typeface="Times New Roman" pitchFamily="18"/>
                        </a:rPr>
                        <a:t>people who were against the immigration policy </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82349">
                <a:tc>
                  <a:txBody>
                    <a:bodyPr/>
                    <a:lstStyle/>
                    <a:p>
                      <a:pPr lvl="0" algn="ctr"/>
                      <a:r>
                        <a:rPr lang="en-GB" sz="1100" b="1" kern="1200" dirty="0">
                          <a:solidFill>
                            <a:srgbClr val="000000"/>
                          </a:solidFill>
                          <a:latin typeface="Century Gothic" pitchFamily="34"/>
                          <a:ea typeface="Calibri" pitchFamily="34"/>
                          <a:cs typeface="Times New Roman" pitchFamily="18"/>
                        </a:rPr>
                        <a:t>Windrush generation</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900" b="0" i="0" kern="1200" dirty="0">
                          <a:solidFill>
                            <a:schemeClr val="dk1"/>
                          </a:solidFill>
                          <a:effectLst/>
                          <a:latin typeface="Century Gothic" panose="020B0502020202020204" pitchFamily="34" charset="0"/>
                          <a:ea typeface="+mn-ea"/>
                          <a:cs typeface="+mn-cs"/>
                        </a:rPr>
                        <a:t>people arriving in the UK between 1948 and 1971 from Caribbean countries – many travelled on MV Empire Windrush</a:t>
                      </a:r>
                      <a:endParaRPr lang="en-GB" sz="900" b="0" kern="1200" dirty="0">
                        <a:solidFill>
                          <a:srgbClr val="000000"/>
                        </a:solidFill>
                        <a:latin typeface="Century Gothic" panose="020B0502020202020204" pitchFamily="34" charset="0"/>
                        <a:ea typeface="Calibri" pitchFamily="34"/>
                        <a:cs typeface="Times New Roman" pitchFamily="18"/>
                      </a:endParaRP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582349">
                <a:tc>
                  <a:txBody>
                    <a:bodyPr/>
                    <a:lstStyle/>
                    <a:p>
                      <a:pPr lvl="0" algn="ctr"/>
                      <a:r>
                        <a:rPr lang="en-GB" sz="1100" b="1" kern="1200" dirty="0">
                          <a:solidFill>
                            <a:srgbClr val="000000"/>
                          </a:solidFill>
                          <a:latin typeface="Century Gothic" pitchFamily="34"/>
                          <a:ea typeface="Calibri" pitchFamily="34"/>
                          <a:cs typeface="Times New Roman" pitchFamily="18"/>
                        </a:rPr>
                        <a:t>Asian community</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tc>
                  <a:txBody>
                    <a:bodyPr/>
                    <a:lstStyle/>
                    <a:p>
                      <a:pPr lvl="0" algn="ctr"/>
                      <a:r>
                        <a:rPr lang="en-GB" sz="900" kern="1200" dirty="0">
                          <a:solidFill>
                            <a:srgbClr val="000000"/>
                          </a:solidFill>
                          <a:latin typeface="Century Gothic" panose="020B0502020202020204" pitchFamily="34" charset="0"/>
                          <a:ea typeface="Calibri" pitchFamily="34"/>
                          <a:cs typeface="Times New Roman" pitchFamily="18"/>
                        </a:rPr>
                        <a:t>Large numbers of people living in close proximity in different parts of the country having originated from Pakistan, India and Bangladesh</a:t>
                      </a:r>
                    </a:p>
                  </a:txBody>
                  <a:tcPr marL="64707" marR="64707"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graphicFrame>
        <p:nvGraphicFramePr>
          <p:cNvPr id="4" name="Table 7">
            <a:extLst>
              <a:ext uri="{FF2B5EF4-FFF2-40B4-BE49-F238E27FC236}">
                <a16:creationId xmlns:a16="http://schemas.microsoft.com/office/drawing/2014/main" id="{714AB40E-F91C-4347-B21B-85EDFBA7D11D}"/>
              </a:ext>
            </a:extLst>
          </p:cNvPr>
          <p:cNvGraphicFramePr>
            <a:graphicFrameLocks noGrp="1"/>
          </p:cNvGraphicFramePr>
          <p:nvPr/>
        </p:nvGraphicFramePr>
        <p:xfrm>
          <a:off x="573112" y="1671635"/>
          <a:ext cx="2782338" cy="3692219"/>
        </p:xfrm>
        <a:graphic>
          <a:graphicData uri="http://schemas.openxmlformats.org/drawingml/2006/table">
            <a:tbl>
              <a:tblPr firstRow="1" bandRow="1">
                <a:effectLst/>
                <a:tableStyleId>{5202B0CA-FC54-4496-8BCA-5EF66A818D29}</a:tableStyleId>
              </a:tblPr>
              <a:tblGrid>
                <a:gridCol w="2782338">
                  <a:extLst>
                    <a:ext uri="{9D8B030D-6E8A-4147-A177-3AD203B41FA5}">
                      <a16:colId xmlns:a16="http://schemas.microsoft.com/office/drawing/2014/main" val="20000"/>
                    </a:ext>
                  </a:extLst>
                </a:gridCol>
              </a:tblGrid>
              <a:tr h="428185">
                <a:tc>
                  <a:txBody>
                    <a:bodyPr/>
                    <a:lstStyle/>
                    <a:p>
                      <a:pPr lvl="0" algn="ctr"/>
                      <a:r>
                        <a:rPr lang="en-GB" sz="1700" kern="1200" dirty="0">
                          <a:solidFill>
                            <a:schemeClr val="bg1"/>
                          </a:solidFill>
                          <a:latin typeface="Century Gothic" pitchFamily="34"/>
                          <a:ea typeface="Calibri" pitchFamily="34"/>
                          <a:cs typeface="Times New Roman" pitchFamily="18"/>
                        </a:rPr>
                        <a:t>Key knowledge </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0000"/>
                  </a:ext>
                </a:extLst>
              </a:tr>
              <a:tr h="428185">
                <a:tc>
                  <a:txBody>
                    <a:bodyPr/>
                    <a:lstStyle/>
                    <a:p>
                      <a:pPr lvl="0" algn="ctr"/>
                      <a:r>
                        <a:rPr lang="en-GB" sz="1400" b="1" kern="1200" dirty="0">
                          <a:solidFill>
                            <a:srgbClr val="000000"/>
                          </a:solidFill>
                          <a:latin typeface="Century Gothic" pitchFamily="34"/>
                          <a:ea typeface="Calibri" pitchFamily="34"/>
                          <a:cs typeface="Times New Roman" pitchFamily="18"/>
                        </a:rPr>
                        <a:t>Know about the impact of immigration on Britain over the past 70 years</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4DEF2"/>
                    </a:solidFill>
                  </a:tcPr>
                </a:tc>
                <a:extLst>
                  <a:ext uri="{0D108BD9-81ED-4DB2-BD59-A6C34878D82A}">
                    <a16:rowId xmlns:a16="http://schemas.microsoft.com/office/drawing/2014/main" val="10001"/>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why many people found Britain an attractive place to come to live</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about the prejudice that many immigrants met when they arrived in Britain</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what is meant by the Windrush generation</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why there are large Asian communities in the North West of England</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281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Know about the impact many individuals from immigrant families have on our lives today</a:t>
                      </a:r>
                    </a:p>
                  </a:txBody>
                  <a:tcPr marL="64695" marR="64695" marT="32353" marB="32353">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5" name="Rectangle 14">
            <a:extLst>
              <a:ext uri="{FF2B5EF4-FFF2-40B4-BE49-F238E27FC236}">
                <a16:creationId xmlns:a16="http://schemas.microsoft.com/office/drawing/2014/main" id="{7EA36A6C-CB60-4B81-B41D-E58F1A6DDA16}"/>
              </a:ext>
            </a:extLst>
          </p:cNvPr>
          <p:cNvSpPr/>
          <p:nvPr/>
        </p:nvSpPr>
        <p:spPr>
          <a:xfrm>
            <a:off x="573112" y="1120449"/>
            <a:ext cx="7925796" cy="330980"/>
          </a:xfrm>
          <a:prstGeom prst="rect">
            <a:avLst/>
          </a:prstGeom>
          <a:noFill/>
          <a:ln cap="flat">
            <a:noFill/>
            <a:prstDash val="solid"/>
          </a:ln>
        </p:spPr>
        <p:txBody>
          <a:bodyPr lIns="64700" tIns="32349" rIns="64700" bIns="32349" anchor="ctr">
            <a:spAutoFit/>
          </a:bodyPr>
          <a:lstStyle/>
          <a:p>
            <a:pPr defTabSz="862686">
              <a:lnSpc>
                <a:spcPct val="150000"/>
              </a:lnSpc>
              <a:defRPr sz="1800" b="0" i="0" u="none" strike="noStrike" kern="0" cap="none" spc="0" baseline="0">
                <a:solidFill>
                  <a:srgbClr val="000000"/>
                </a:solidFill>
                <a:uFillTx/>
              </a:defRPr>
            </a:pPr>
            <a:r>
              <a:rPr lang="en-GB" sz="1321" b="1" kern="0" dirty="0">
                <a:solidFill>
                  <a:srgbClr val="000000"/>
                </a:solidFill>
                <a:latin typeface="Century Gothic" pitchFamily="34"/>
                <a:ea typeface="Calibri" pitchFamily="34"/>
                <a:cs typeface="Times New Roman" pitchFamily="18"/>
              </a:rPr>
              <a:t>Subject: History       Main Learning: Significance – Impact of immigration over past 70 years</a:t>
            </a:r>
          </a:p>
        </p:txBody>
      </p:sp>
      <p:sp>
        <p:nvSpPr>
          <p:cNvPr id="6" name="Rounded Rectangle 1">
            <a:extLst>
              <a:ext uri="{FF2B5EF4-FFF2-40B4-BE49-F238E27FC236}">
                <a16:creationId xmlns:a16="http://schemas.microsoft.com/office/drawing/2014/main" id="{E343F5DF-FBEF-4664-BF35-E925B06528A4}"/>
              </a:ext>
            </a:extLst>
          </p:cNvPr>
          <p:cNvSpPr/>
          <p:nvPr/>
        </p:nvSpPr>
        <p:spPr>
          <a:xfrm>
            <a:off x="7225023" y="525410"/>
            <a:ext cx="1273886" cy="33137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7030A0"/>
          </a:solidFill>
          <a:ln w="12701" cap="flat">
            <a:solidFill>
              <a:srgbClr val="000000"/>
            </a:solidFill>
            <a:prstDash val="solid"/>
            <a:miter/>
          </a:ln>
        </p:spPr>
        <p:txBody>
          <a:bodyPr lIns="64700" tIns="32349" rIns="64700" bIns="32349" anchor="ctr" anchorCtr="1"/>
          <a:lstStyle/>
          <a:p>
            <a:pPr algn="ctr" defTabSz="862686">
              <a:defRPr sz="1800" b="0" i="0" u="none" strike="noStrike" kern="0" cap="none" spc="0" baseline="0">
                <a:solidFill>
                  <a:srgbClr val="000000"/>
                </a:solidFill>
                <a:uFillTx/>
              </a:defRPr>
            </a:pPr>
            <a:r>
              <a:rPr lang="en-US" sz="1274" kern="0" dirty="0">
                <a:solidFill>
                  <a:srgbClr val="FFFFFF"/>
                </a:solidFill>
                <a:latin typeface="Century Gothic" pitchFamily="34"/>
                <a:ea typeface="Calibri" pitchFamily="34"/>
                <a:cs typeface="Times New Roman" pitchFamily="18"/>
              </a:rPr>
              <a:t>Year 6</a:t>
            </a:r>
            <a:endParaRPr lang="en-US" sz="1274" kern="0" dirty="0">
              <a:solidFill>
                <a:srgbClr val="FFFFFF"/>
              </a:solidFill>
              <a:latin typeface="Century Gothic" pitchFamily="34"/>
            </a:endParaRPr>
          </a:p>
        </p:txBody>
      </p:sp>
      <p:sp>
        <p:nvSpPr>
          <p:cNvPr id="7" name="Rectangle 1">
            <a:extLst>
              <a:ext uri="{FF2B5EF4-FFF2-40B4-BE49-F238E27FC236}">
                <a16:creationId xmlns:a16="http://schemas.microsoft.com/office/drawing/2014/main" id="{799EECAF-280A-47B1-90BB-078AA6A50F18}"/>
              </a:ext>
            </a:extLst>
          </p:cNvPr>
          <p:cNvSpPr/>
          <p:nvPr/>
        </p:nvSpPr>
        <p:spPr>
          <a:xfrm>
            <a:off x="634227" y="393676"/>
            <a:ext cx="4872816" cy="574470"/>
          </a:xfrm>
          <a:prstGeom prst="rect">
            <a:avLst/>
          </a:prstGeom>
          <a:solidFill>
            <a:srgbClr val="7030A0"/>
          </a:solidFill>
          <a:ln w="12701" cap="flat">
            <a:solidFill>
              <a:srgbClr val="2F528F"/>
            </a:solidFill>
            <a:prstDash val="solid"/>
            <a:miter/>
          </a:ln>
        </p:spPr>
        <p:txBody>
          <a:bodyPr lIns="86266" tIns="43133" rIns="86266" bIns="43133" anchor="ctr" anchorCtr="1"/>
          <a:lstStyle/>
          <a:p>
            <a:pPr algn="ctr" defTabSz="862686">
              <a:defRPr sz="1800" b="0" i="0" u="none" strike="noStrike" kern="0" cap="none" spc="0" baseline="0">
                <a:solidFill>
                  <a:srgbClr val="000000"/>
                </a:solidFill>
                <a:uFillTx/>
              </a:defRPr>
            </a:pPr>
            <a:r>
              <a:rPr lang="en-GB" sz="1698" b="1" kern="0" dirty="0">
                <a:solidFill>
                  <a:schemeClr val="bg1"/>
                </a:solidFill>
                <a:latin typeface="Century Gothic" pitchFamily="34"/>
              </a:rPr>
              <a:t>Knowledge Organiser</a:t>
            </a:r>
          </a:p>
        </p:txBody>
      </p:sp>
      <p:pic>
        <p:nvPicPr>
          <p:cNvPr id="9" name="Picture 8" descr="Logo, icon&#10;&#10;Description automatically generated">
            <a:extLst>
              <a:ext uri="{FF2B5EF4-FFF2-40B4-BE49-F238E27FC236}">
                <a16:creationId xmlns:a16="http://schemas.microsoft.com/office/drawing/2014/main" id="{7FC34D62-BB4E-438F-993C-065334B9EC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227" y="5666867"/>
            <a:ext cx="779672" cy="779672"/>
          </a:xfrm>
          <a:prstGeom prst="rect">
            <a:avLst/>
          </a:prstGeom>
        </p:spPr>
      </p:pic>
      <p:pic>
        <p:nvPicPr>
          <p:cNvPr id="5122" name="Picture 2" descr="The Story of Windrush | English Heritage">
            <a:extLst>
              <a:ext uri="{FF2B5EF4-FFF2-40B4-BE49-F238E27FC236}">
                <a16:creationId xmlns:a16="http://schemas.microsoft.com/office/drawing/2014/main" id="{15649EB7-255C-4E46-B206-18BDDA5BD5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7980" y="1451430"/>
            <a:ext cx="2096519" cy="139513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No Irish, no blacks, no dogs, no proof | Renting property | The Guardian">
            <a:extLst>
              <a:ext uri="{FF2B5EF4-FFF2-40B4-BE49-F238E27FC236}">
                <a16:creationId xmlns:a16="http://schemas.microsoft.com/office/drawing/2014/main" id="{FB073D96-208B-49E1-902D-A08A44E340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2477" y="2888312"/>
            <a:ext cx="2041650" cy="122499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The black British history you may not know about - BBC News">
            <a:extLst>
              <a:ext uri="{FF2B5EF4-FFF2-40B4-BE49-F238E27FC236}">
                <a16:creationId xmlns:a16="http://schemas.microsoft.com/office/drawing/2014/main" id="{31BA58E1-A3B8-405D-B139-F1814C76CA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32477" y="4195323"/>
            <a:ext cx="2041650" cy="1143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40147"/>
      </p:ext>
    </p:extLst>
  </p:cSld>
  <p:clrMapOvr>
    <a:masterClrMapping/>
  </p:clrMapOvr>
  <p:transition spd="slow"/>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918</TotalTime>
  <Words>10495</Words>
  <Application>Microsoft Office PowerPoint</Application>
  <PresentationFormat>On-screen Show (4:3)</PresentationFormat>
  <Paragraphs>1069</Paragraphs>
  <Slides>44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Century Gothic</vt:lpstr>
      <vt:lpstr>Times New Roman</vt:lpstr>
      <vt:lpstr>Wingdings</vt:lpstr>
      <vt:lpstr>Office Theme</vt:lpstr>
      <vt:lpstr>PowerPoint Presentation</vt:lpstr>
      <vt:lpstr>PowerPoint Presentation</vt:lpstr>
      <vt:lpstr>Historical Knowledge and Skills</vt:lpstr>
      <vt:lpstr>Historical Knowledge and Skills</vt:lpstr>
      <vt:lpstr>Historical Knowledge and Skills</vt:lpstr>
      <vt:lpstr>Historical Knowledge and Skills</vt:lpstr>
      <vt:lpstr>Historical Knowledge and Skills</vt:lpstr>
      <vt:lpstr>Historical Knowledge and Skills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Geographical Knowledge and Skills</dc:title>
  <dc:creator>C Davies - Trustee</dc:creator>
  <cp:lastModifiedBy>L Lyons</cp:lastModifiedBy>
  <cp:revision>24</cp:revision>
  <dcterms:created xsi:type="dcterms:W3CDTF">2021-12-10T08:55:55Z</dcterms:created>
  <dcterms:modified xsi:type="dcterms:W3CDTF">2023-02-02T07:25:21Z</dcterms:modified>
</cp:coreProperties>
</file>